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919-D5A8-D841-A7A4-A8AA01E358C5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1855-E4F5-B442-A4AF-08FDC332A07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acintosh HD:Users:s02315550:Desktop:Learning Commons:logo:LC_Green-01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034" y="0"/>
            <a:ext cx="2522484" cy="169959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 userDrawn="1"/>
        </p:nvSpPr>
        <p:spPr>
          <a:xfrm>
            <a:off x="457200" y="376624"/>
            <a:ext cx="6181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0" kern="1200" dirty="0" smtClean="0">
                <a:solidFill>
                  <a:schemeClr val="tx1"/>
                </a:solidFill>
                <a:effectLst/>
                <a:latin typeface="HelveticaNeueLT Std Thin"/>
                <a:ea typeface="+mn-ea"/>
                <a:cs typeface="HelveticaNeueLT Std Thin"/>
              </a:rPr>
              <a:t>FREE WALK-IN TUTORING</a:t>
            </a:r>
            <a:br>
              <a:rPr lang="en-US" sz="1800" b="0" i="0" kern="1200" dirty="0" smtClean="0">
                <a:solidFill>
                  <a:schemeClr val="tx1"/>
                </a:solidFill>
                <a:effectLst/>
                <a:latin typeface="HelveticaNeueLT Std Thin"/>
                <a:ea typeface="+mn-ea"/>
                <a:cs typeface="HelveticaNeueLT Std Thin"/>
              </a:rPr>
            </a:br>
            <a:r>
              <a:rPr lang="en-US" sz="2400" b="0" i="0" kern="1200" dirty="0" smtClean="0">
                <a:solidFill>
                  <a:schemeClr val="accent5">
                    <a:lumMod val="75000"/>
                  </a:schemeClr>
                </a:solidFill>
                <a:effectLst/>
                <a:latin typeface="HelveticaNeueLT Std Hvy Ext"/>
                <a:ea typeface="+mn-ea"/>
                <a:cs typeface="HelveticaNeueLT Std Hvy Ext"/>
              </a:rPr>
              <a:t>By Subject</a:t>
            </a:r>
            <a:r>
              <a:rPr lang="en-US" sz="800" b="0" i="0" kern="1200" dirty="0" smtClean="0">
                <a:solidFill>
                  <a:schemeClr val="accent3">
                    <a:lumMod val="75000"/>
                  </a:schemeClr>
                </a:solidFill>
                <a:effectLst/>
                <a:latin typeface="HelveticaNeueLT Std Hvy Ext"/>
                <a:ea typeface="+mn-ea"/>
                <a:cs typeface="HelveticaNeueLT Std Hvy Ext"/>
              </a:rPr>
              <a:t/>
            </a:r>
            <a:br>
              <a:rPr lang="en-US" sz="800" b="0" i="0" kern="1200" dirty="0" smtClean="0">
                <a:solidFill>
                  <a:schemeClr val="accent3">
                    <a:lumMod val="75000"/>
                  </a:schemeClr>
                </a:solidFill>
                <a:effectLst/>
                <a:latin typeface="HelveticaNeueLT Std Hvy Ext"/>
                <a:ea typeface="+mn-ea"/>
                <a:cs typeface="HelveticaNeueLT Std Hvy Ext"/>
              </a:rPr>
            </a:br>
            <a:r>
              <a:rPr lang="en-US" sz="1800" b="0" i="0" kern="1200" dirty="0" smtClean="0">
                <a:solidFill>
                  <a:srgbClr val="77933C"/>
                </a:solidFill>
                <a:effectLst/>
                <a:latin typeface="HelveticaNeueLT Std Lt Cn"/>
                <a:ea typeface="+mn-ea"/>
                <a:cs typeface="HelveticaNeueLT Std Lt Cn"/>
              </a:rPr>
              <a:t>Lakewood &amp; Arvada Learning Commons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HelveticaNeueLT Std Lt Cn"/>
                <a:ea typeface="+mn-ea"/>
                <a:cs typeface="HelveticaNeueLT Std Lt Cn"/>
              </a:rPr>
              <a:t>Summer Semester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10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919-D5A8-D841-A7A4-A8AA01E358C5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1855-E4F5-B442-A4AF-08FDC332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8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919-D5A8-D841-A7A4-A8AA01E358C5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1855-E4F5-B442-A4AF-08FDC332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6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919-D5A8-D841-A7A4-A8AA01E358C5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1855-E4F5-B442-A4AF-08FDC332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8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919-D5A8-D841-A7A4-A8AA01E358C5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1855-E4F5-B442-A4AF-08FDC332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2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919-D5A8-D841-A7A4-A8AA01E358C5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1855-E4F5-B442-A4AF-08FDC332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2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919-D5A8-D841-A7A4-A8AA01E358C5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1855-E4F5-B442-A4AF-08FDC332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5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919-D5A8-D841-A7A4-A8AA01E358C5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1855-E4F5-B442-A4AF-08FDC332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1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919-D5A8-D841-A7A4-A8AA01E358C5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1855-E4F5-B442-A4AF-08FDC332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7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919-D5A8-D841-A7A4-A8AA01E358C5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1855-E4F5-B442-A4AF-08FDC332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7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919-D5A8-D841-A7A4-A8AA01E358C5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1855-E4F5-B442-A4AF-08FDC332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17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A5919-D5A8-D841-A7A4-A8AA01E358C5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31855-E4F5-B442-A4AF-08FDC332A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7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rcc.edu/writin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/>
          <p:nvPr/>
        </p:nvSpPr>
        <p:spPr>
          <a:xfrm>
            <a:off x="6543511" y="1886170"/>
            <a:ext cx="2421734" cy="3969106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600" b="1" dirty="0">
                <a:solidFill>
                  <a:srgbClr val="31859C"/>
                </a:solidFill>
                <a:latin typeface="HelveticaNeueLT Std Hvy Ext"/>
                <a:ea typeface="Cambria"/>
                <a:cs typeface="Times New Roman"/>
              </a:rPr>
              <a:t>HOURS</a:t>
            </a:r>
            <a:r>
              <a:rPr lang="en-US" sz="1200" dirty="0">
                <a:solidFill>
                  <a:prstClr val="black"/>
                </a:solidFill>
                <a:latin typeface="HelveticaNeueLT Std ExtBlk Cn"/>
                <a:ea typeface="Cambria"/>
                <a:cs typeface="Times New Roman"/>
              </a:rPr>
              <a:t/>
            </a:r>
            <a:br>
              <a:rPr lang="en-US" sz="1200" dirty="0">
                <a:solidFill>
                  <a:prstClr val="black"/>
                </a:solidFill>
                <a:latin typeface="HelveticaNeueLT Std ExtBlk Cn"/>
                <a:ea typeface="Cambria"/>
                <a:cs typeface="Times New Roman"/>
              </a:rPr>
            </a:br>
            <a:r>
              <a:rPr lang="en-US" sz="1200" dirty="0">
                <a:solidFill>
                  <a:prstClr val="black"/>
                </a:solidFill>
                <a:latin typeface="HelveticaNeueLT Std ExtBlk Cn"/>
                <a:ea typeface="Cambria"/>
                <a:cs typeface="Times New Roman"/>
              </a:rPr>
              <a:t>Lakewood Learning Commons</a:t>
            </a:r>
            <a:r>
              <a:rPr lang="en-US" sz="1200" dirty="0">
                <a:solidFill>
                  <a:prstClr val="black"/>
                </a:solidFill>
                <a:latin typeface="HelveticaNeueLT Std Lt"/>
                <a:ea typeface="Cambria"/>
                <a:cs typeface="Times New Roman"/>
              </a:rPr>
              <a:t/>
            </a:r>
            <a:br>
              <a:rPr lang="en-US" sz="1200" dirty="0">
                <a:solidFill>
                  <a:prstClr val="black"/>
                </a:solidFill>
                <a:latin typeface="HelveticaNeueLT Std Lt"/>
                <a:ea typeface="Cambria"/>
                <a:cs typeface="Times New Roman"/>
              </a:rPr>
            </a:br>
            <a:r>
              <a:rPr lang="en-US" sz="900" dirty="0" smtClean="0">
                <a:solidFill>
                  <a:schemeClr val="tx1"/>
                </a:solidFill>
                <a:latin typeface="HelveticaNeueLT Std Ital"/>
                <a:ea typeface="Cambria"/>
                <a:cs typeface="Times New Roman"/>
              </a:rPr>
              <a:t>June 1-August 3, 2017</a:t>
            </a:r>
            <a:endParaRPr lang="en-US" sz="900" dirty="0">
              <a:solidFill>
                <a:schemeClr val="tx1"/>
              </a:solidFill>
              <a:latin typeface="HelveticaNeueLT Std Ital"/>
              <a:ea typeface="Cambria"/>
              <a:cs typeface="Times New Roman"/>
            </a:endParaRPr>
          </a:p>
          <a:p>
            <a:pPr lvl="0"/>
            <a:endParaRPr lang="en-US" sz="600" dirty="0">
              <a:solidFill>
                <a:schemeClr val="tx1"/>
              </a:solidFill>
              <a:ea typeface="Cambria"/>
              <a:cs typeface="Times New Roman"/>
            </a:endParaRPr>
          </a:p>
          <a:p>
            <a:pPr lvl="0"/>
            <a:r>
              <a:rPr lang="en-US" sz="1100" dirty="0">
                <a:solidFill>
                  <a:schemeClr val="tx1"/>
                </a:solidFill>
                <a:latin typeface="HelveticaNeueLT Std Lt"/>
                <a:ea typeface="Cambria"/>
                <a:cs typeface="Times New Roman"/>
              </a:rPr>
              <a:t>Mon – Thu	</a:t>
            </a:r>
            <a:r>
              <a:rPr lang="en-US" sz="1100" dirty="0" smtClean="0">
                <a:solidFill>
                  <a:schemeClr val="tx1"/>
                </a:solidFill>
                <a:latin typeface="HelveticaNeueLT Std Lt"/>
                <a:ea typeface="Cambria"/>
                <a:cs typeface="Times New Roman"/>
              </a:rPr>
              <a:t>8:00 am </a:t>
            </a:r>
            <a:r>
              <a:rPr lang="en-US" sz="1100" dirty="0">
                <a:solidFill>
                  <a:schemeClr val="tx1"/>
                </a:solidFill>
                <a:latin typeface="HelveticaNeueLT Std Lt"/>
                <a:ea typeface="Cambria"/>
                <a:cs typeface="Times New Roman"/>
              </a:rPr>
              <a:t>– </a:t>
            </a:r>
            <a:r>
              <a:rPr lang="en-US" sz="1100" dirty="0" smtClean="0">
                <a:solidFill>
                  <a:schemeClr val="tx1"/>
                </a:solidFill>
                <a:latin typeface="HelveticaNeueLT Std Lt"/>
                <a:ea typeface="Cambria"/>
                <a:cs typeface="Times New Roman"/>
              </a:rPr>
              <a:t>7:00pm</a:t>
            </a:r>
            <a:r>
              <a:rPr lang="en-US" sz="1100" dirty="0">
                <a:solidFill>
                  <a:schemeClr val="tx1"/>
                </a:solidFill>
                <a:latin typeface="HelveticaNeueLT Std Lt"/>
                <a:ea typeface="Cambria"/>
                <a:cs typeface="Times New Roman"/>
              </a:rPr>
              <a:t/>
            </a:r>
            <a:br>
              <a:rPr lang="en-US" sz="1100" dirty="0">
                <a:solidFill>
                  <a:schemeClr val="tx1"/>
                </a:solidFill>
                <a:latin typeface="HelveticaNeueLT Std Lt"/>
                <a:ea typeface="Cambria"/>
                <a:cs typeface="Times New Roman"/>
              </a:rPr>
            </a:br>
            <a:r>
              <a:rPr lang="en-US" sz="1100" dirty="0">
                <a:solidFill>
                  <a:schemeClr val="tx1"/>
                </a:solidFill>
                <a:latin typeface="HelveticaNeueLT Std Lt"/>
                <a:ea typeface="Cambria"/>
                <a:cs typeface="Times New Roman"/>
              </a:rPr>
              <a:t>Friday		</a:t>
            </a:r>
            <a:r>
              <a:rPr lang="en-US" sz="1100" dirty="0" smtClean="0">
                <a:solidFill>
                  <a:schemeClr val="tx1"/>
                </a:solidFill>
                <a:latin typeface="HelveticaNeueLT Std Lt"/>
                <a:ea typeface="Cambria"/>
                <a:cs typeface="Times New Roman"/>
              </a:rPr>
              <a:t>8:00 am </a:t>
            </a:r>
            <a:r>
              <a:rPr lang="en-US" sz="1100" dirty="0">
                <a:solidFill>
                  <a:schemeClr val="tx1"/>
                </a:solidFill>
                <a:latin typeface="HelveticaNeueLT Std Lt"/>
                <a:ea typeface="Cambria"/>
                <a:cs typeface="Times New Roman"/>
              </a:rPr>
              <a:t>– 6:00pm</a:t>
            </a:r>
            <a:br>
              <a:rPr lang="en-US" sz="1100" dirty="0">
                <a:solidFill>
                  <a:schemeClr val="tx1"/>
                </a:solidFill>
                <a:latin typeface="HelveticaNeueLT Std Lt"/>
                <a:ea typeface="Cambria"/>
                <a:cs typeface="Times New Roman"/>
              </a:rPr>
            </a:br>
            <a:r>
              <a:rPr lang="en-US" sz="1100" dirty="0">
                <a:solidFill>
                  <a:schemeClr val="tx1"/>
                </a:solidFill>
                <a:latin typeface="HelveticaNeueLT Std Lt"/>
                <a:ea typeface="Cambria"/>
                <a:cs typeface="Times New Roman"/>
              </a:rPr>
              <a:t>Saturday	</a:t>
            </a:r>
            <a:r>
              <a:rPr lang="en-US" sz="1100" dirty="0" smtClean="0">
                <a:solidFill>
                  <a:schemeClr val="tx1"/>
                </a:solidFill>
                <a:latin typeface="HelveticaNeueLT Std Lt"/>
                <a:ea typeface="Cambria"/>
                <a:cs typeface="Times New Roman"/>
              </a:rPr>
              <a:t>10:00am </a:t>
            </a:r>
            <a:r>
              <a:rPr lang="en-US" sz="1100" dirty="0">
                <a:solidFill>
                  <a:schemeClr val="tx1"/>
                </a:solidFill>
                <a:latin typeface="HelveticaNeueLT Std Lt"/>
                <a:ea typeface="Cambria"/>
                <a:cs typeface="Times New Roman"/>
              </a:rPr>
              <a:t>– 4:00pm      </a:t>
            </a:r>
            <a:r>
              <a:rPr lang="en-US" sz="200" dirty="0">
                <a:solidFill>
                  <a:schemeClr val="tx1"/>
                </a:solidFill>
                <a:latin typeface="HelveticaNeueLT Std Lt"/>
                <a:ea typeface="Cambria"/>
                <a:cs typeface="Times New Roman"/>
              </a:rPr>
              <a:t>  </a:t>
            </a:r>
            <a:br>
              <a:rPr lang="en-US" sz="200" dirty="0">
                <a:solidFill>
                  <a:schemeClr val="tx1"/>
                </a:solidFill>
                <a:latin typeface="HelveticaNeueLT Std Lt"/>
                <a:ea typeface="Cambria"/>
                <a:cs typeface="Times New Roman"/>
              </a:rPr>
            </a:br>
            <a:r>
              <a:rPr lang="en-US" sz="1100" dirty="0">
                <a:solidFill>
                  <a:schemeClr val="tx1"/>
                </a:solidFill>
                <a:latin typeface="HelveticaNeueLT Std Lt"/>
                <a:ea typeface="Cambria"/>
                <a:cs typeface="Times New Roman"/>
              </a:rPr>
              <a:t>Sunday	Closed</a:t>
            </a:r>
            <a:endParaRPr lang="en-US" sz="1200" dirty="0">
              <a:solidFill>
                <a:schemeClr val="tx1"/>
              </a:solidFill>
              <a:latin typeface="HelveticaNeueLT Std ExtBlk Cn"/>
              <a:ea typeface="Cambria"/>
              <a:cs typeface="Times New Roman"/>
            </a:endParaRPr>
          </a:p>
          <a:p>
            <a:pPr lvl="0"/>
            <a:endParaRPr lang="en-US" sz="600" dirty="0">
              <a:solidFill>
                <a:prstClr val="black"/>
              </a:solidFill>
              <a:latin typeface="HelveticaNeueLT Std ExtBlk Cn"/>
              <a:ea typeface="Cambria"/>
              <a:cs typeface="Times New Roman"/>
            </a:endParaRPr>
          </a:p>
          <a:p>
            <a:pPr lvl="0"/>
            <a:r>
              <a:rPr lang="en-US" sz="1100" b="1" dirty="0">
                <a:solidFill>
                  <a:prstClr val="black"/>
                </a:solidFill>
                <a:latin typeface="HelveticaNeueLT Std ExtBlk Cn"/>
                <a:ea typeface="Cambria"/>
                <a:cs typeface="Times New Roman"/>
              </a:rPr>
              <a:t>Arvada Learning Commons</a:t>
            </a:r>
            <a:r>
              <a:rPr lang="en-US" sz="1100" b="1" dirty="0">
                <a:solidFill>
                  <a:prstClr val="black"/>
                </a:solidFill>
                <a:latin typeface="HelveticaNeueLT Std ExtBlk Cn"/>
                <a:ea typeface="Cambria"/>
                <a:cs typeface="Tahoma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HelveticaNeueLT Std Lt"/>
                <a:ea typeface="Cambria"/>
                <a:cs typeface="Times New Roman"/>
              </a:rPr>
              <a:t/>
            </a:r>
            <a:br>
              <a:rPr lang="en-US" sz="1100" dirty="0">
                <a:solidFill>
                  <a:prstClr val="black"/>
                </a:solidFill>
                <a:latin typeface="HelveticaNeueLT Std Lt"/>
                <a:ea typeface="Cambria"/>
                <a:cs typeface="Times New Roman"/>
              </a:rPr>
            </a:br>
            <a:r>
              <a:rPr lang="en-US" sz="1000" dirty="0">
                <a:solidFill>
                  <a:prstClr val="black"/>
                </a:solidFill>
                <a:latin typeface="HelveticaNeueLT Std Lt"/>
                <a:ea typeface="Cambria"/>
                <a:cs typeface="Tahoma"/>
              </a:rPr>
              <a:t>Tutoring is available in the following: Math, Writing Center and Biology. </a:t>
            </a:r>
          </a:p>
          <a:p>
            <a:pPr lvl="0"/>
            <a:endParaRPr lang="en-US" sz="600" dirty="0">
              <a:solidFill>
                <a:prstClr val="black"/>
              </a:solidFill>
              <a:latin typeface="HelveticaNeueLT Std Lt"/>
              <a:ea typeface="Cambria"/>
              <a:cs typeface="Tahoma"/>
            </a:endParaRPr>
          </a:p>
          <a:p>
            <a:pPr lvl="0"/>
            <a:r>
              <a:rPr lang="en-US" sz="1000" dirty="0">
                <a:solidFill>
                  <a:prstClr val="black"/>
                </a:solidFill>
                <a:latin typeface="HelveticaNeueLT Std Lt"/>
                <a:ea typeface="Cambria"/>
                <a:cs typeface="Tahoma"/>
              </a:rPr>
              <a:t>Please see days, times and location for each of these offerings in this schedule.</a:t>
            </a:r>
          </a:p>
          <a:p>
            <a:pPr lvl="0"/>
            <a:endParaRPr lang="en-US" sz="600" dirty="0">
              <a:solidFill>
                <a:prstClr val="black"/>
              </a:solidFill>
              <a:ea typeface="Cambria"/>
              <a:cs typeface="Times New Roman"/>
            </a:endParaRPr>
          </a:p>
          <a:p>
            <a:pPr lvl="0">
              <a:lnSpc>
                <a:spcPct val="107000"/>
              </a:lnSpc>
              <a:tabLst>
                <a:tab pos="514350" algn="l"/>
                <a:tab pos="1828800" algn="l"/>
              </a:tabLst>
            </a:pPr>
            <a:r>
              <a:rPr lang="en-US" sz="1100" b="1" dirty="0">
                <a:solidFill>
                  <a:prstClr val="black"/>
                </a:solidFill>
                <a:latin typeface="HelveticaNeueLT Std ExtBlk Cn"/>
                <a:ea typeface="Cambria"/>
                <a:cs typeface="Tahoma"/>
              </a:rPr>
              <a:t>Online Writing Center (OWC)</a:t>
            </a:r>
            <a:r>
              <a:rPr lang="en-US" sz="1100" b="1" dirty="0">
                <a:solidFill>
                  <a:prstClr val="black"/>
                </a:solidFill>
                <a:latin typeface="HelveticaNeueLT Std Lt"/>
                <a:ea typeface="Cambria"/>
                <a:cs typeface="Tahoma"/>
              </a:rPr>
              <a:t> </a:t>
            </a:r>
            <a:endParaRPr lang="en-US" sz="1100" b="1" dirty="0">
              <a:solidFill>
                <a:prstClr val="black"/>
              </a:solidFill>
              <a:ea typeface="Cambria"/>
              <a:cs typeface="Times New Roman"/>
            </a:endParaRPr>
          </a:p>
          <a:p>
            <a:pPr lvl="0">
              <a:lnSpc>
                <a:spcPct val="107000"/>
              </a:lnSpc>
              <a:tabLst>
                <a:tab pos="514350" algn="l"/>
                <a:tab pos="1828800" algn="l"/>
              </a:tabLst>
            </a:pPr>
            <a:r>
              <a:rPr lang="en-US" sz="1000" dirty="0">
                <a:solidFill>
                  <a:prstClr val="black"/>
                </a:solidFill>
                <a:latin typeface="HelveticaNeueLT Std Lt"/>
                <a:ea typeface="Cambria"/>
                <a:cs typeface="Tahoma"/>
              </a:rPr>
              <a:t>Is available 24/7 with a 36-hour response/turnaround at </a:t>
            </a:r>
            <a:endParaRPr lang="en-US" sz="1100" dirty="0">
              <a:solidFill>
                <a:prstClr val="black"/>
              </a:solidFill>
              <a:ea typeface="Cambria"/>
              <a:cs typeface="Times New Roman"/>
            </a:endParaRPr>
          </a:p>
          <a:p>
            <a:pPr lvl="0">
              <a:lnSpc>
                <a:spcPct val="107000"/>
              </a:lnSpc>
              <a:tabLst>
                <a:tab pos="514350" algn="l"/>
                <a:tab pos="1828800" algn="l"/>
              </a:tabLst>
            </a:pPr>
            <a:r>
              <a:rPr lang="en-US" sz="1000" b="1" u="sng" dirty="0">
                <a:solidFill>
                  <a:srgbClr val="0000FF"/>
                </a:solidFill>
                <a:latin typeface="HelveticaNeueLT Std Lt"/>
                <a:ea typeface="Cambria"/>
                <a:cs typeface="Tahoma"/>
                <a:hlinkClick r:id="rId2"/>
              </a:rPr>
              <a:t>www.rrcc.edu/writing</a:t>
            </a:r>
            <a:endParaRPr lang="en-US" sz="1000" b="1" u="sng" dirty="0">
              <a:solidFill>
                <a:srgbClr val="0000FF"/>
              </a:solidFill>
              <a:latin typeface="HelveticaNeueLT Std Lt"/>
              <a:ea typeface="Cambria"/>
              <a:cs typeface="Tahoma"/>
            </a:endParaRPr>
          </a:p>
          <a:p>
            <a:pPr lvl="0">
              <a:lnSpc>
                <a:spcPct val="107000"/>
              </a:lnSpc>
              <a:tabLst>
                <a:tab pos="514350" algn="l"/>
                <a:tab pos="1828800" algn="l"/>
              </a:tabLst>
            </a:pPr>
            <a:endParaRPr lang="en-US" sz="600" b="1" u="sng" dirty="0">
              <a:solidFill>
                <a:srgbClr val="0000FF"/>
              </a:solidFill>
              <a:latin typeface="HelveticaNeueLT Std Lt"/>
              <a:ea typeface="Cambria"/>
              <a:cs typeface="Tahoma"/>
            </a:endParaRPr>
          </a:p>
          <a:p>
            <a:pPr lvl="0">
              <a:lnSpc>
                <a:spcPct val="107000"/>
              </a:lnSpc>
              <a:tabLst>
                <a:tab pos="514350" algn="l"/>
                <a:tab pos="1828800" algn="l"/>
              </a:tabLst>
            </a:pPr>
            <a:r>
              <a:rPr lang="en-US" sz="1100" b="1" dirty="0">
                <a:solidFill>
                  <a:prstClr val="black"/>
                </a:solidFill>
                <a:latin typeface="HelveticaNeueLT Std ExtBlk Cn"/>
                <a:ea typeface="Cambria"/>
                <a:cs typeface="Tahoma"/>
              </a:rPr>
              <a:t>D2L (Desire2Learn)</a:t>
            </a:r>
            <a:endParaRPr lang="en-US" sz="1100" b="1" dirty="0">
              <a:solidFill>
                <a:prstClr val="black"/>
              </a:solidFill>
              <a:ea typeface="Cambria"/>
              <a:cs typeface="Times New Roman"/>
            </a:endParaRPr>
          </a:p>
          <a:p>
            <a:pPr lvl="0">
              <a:lnSpc>
                <a:spcPct val="107000"/>
              </a:lnSpc>
              <a:tabLst>
                <a:tab pos="514350" algn="l"/>
                <a:tab pos="1828800" algn="l"/>
              </a:tabLst>
            </a:pPr>
            <a:r>
              <a:rPr lang="en-US" sz="1000" dirty="0">
                <a:solidFill>
                  <a:prstClr val="black"/>
                </a:solidFill>
                <a:latin typeface="HelveticaNeueLT Std Lt"/>
                <a:ea typeface="Cambria"/>
                <a:cs typeface="Tahoma"/>
              </a:rPr>
              <a:t>For assistance with D2L, please see the Student Assistant at the Learning Commons Assistance Desk.</a:t>
            </a:r>
            <a:endParaRPr lang="en-US" sz="1000" dirty="0">
              <a:solidFill>
                <a:prstClr val="black"/>
              </a:solidFill>
              <a:ea typeface="Cambria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HelveticaNeueLT Std Lt"/>
                <a:ea typeface="Cambria"/>
                <a:cs typeface="Times New Roman"/>
              </a:rPr>
              <a:t/>
            </a:r>
            <a:br>
              <a:rPr lang="en-US" sz="1100" dirty="0">
                <a:effectLst/>
                <a:latin typeface="HelveticaNeueLT Std Lt"/>
                <a:ea typeface="Cambria"/>
                <a:cs typeface="Times New Roman"/>
              </a:rPr>
            </a:br>
            <a:endParaRPr lang="en-US" sz="1100" dirty="0">
              <a:effectLst/>
              <a:ea typeface="Cambria"/>
              <a:cs typeface="Times New Roman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023785"/>
              </p:ext>
            </p:extLst>
          </p:nvPr>
        </p:nvGraphicFramePr>
        <p:xfrm>
          <a:off x="518201" y="1932865"/>
          <a:ext cx="5775448" cy="423747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887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7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146">
                <a:tc gridSpan="2">
                  <a:txBody>
                    <a:bodyPr/>
                    <a:lstStyle/>
                    <a:p>
                      <a:r>
                        <a:rPr lang="en-US" sz="1400" b="0" i="0" dirty="0" smtClean="0">
                          <a:latin typeface="HelveticaNeueLT Std Blk Ext"/>
                          <a:cs typeface="HelveticaNeueLT Std Blk Ext"/>
                        </a:rPr>
                        <a:t>TUTORING SUBJECTS</a:t>
                      </a:r>
                      <a:endParaRPr lang="en-US" sz="1400" b="0" i="0" dirty="0">
                        <a:latin typeface="HelveticaNeueLT Std Blk Ext"/>
                        <a:cs typeface="HelveticaNeueLT Std Blk Ex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86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ACCOUNTING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(Lakewood Campus), In the Learning Commons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kern="1200" dirty="0" smtClean="0">
                          <a:effectLst/>
                        </a:rPr>
                        <a:t/>
                      </a:r>
                      <a:br>
                        <a:rPr lang="en-US" sz="700" kern="1200" dirty="0" smtClean="0">
                          <a:effectLst/>
                        </a:rPr>
                      </a:br>
                      <a:endParaRPr lang="en-US" sz="700" kern="1200" dirty="0" smtClean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ASTRONOMY</a:t>
                      </a:r>
                      <a:endParaRPr kumimoji="0" lang="en-US" sz="1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(Lakewood Campus), In the Learning Commons</a:t>
                      </a:r>
                    </a:p>
                    <a:p>
                      <a:endParaRPr lang="en-US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060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BIOLOGY</a:t>
                      </a:r>
                      <a:endParaRPr kumimoji="0" lang="en-US" sz="1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(Lakewood Campus), In the Learning Commons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BIOLOGY, Anatomy &amp; Physiology, Microbiology</a:t>
                      </a:r>
                      <a:endParaRPr kumimoji="0" lang="en-US" sz="1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ARVADA Campus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), Room 9235- A&amp;P Lab, </a:t>
                      </a:r>
                      <a:r>
                        <a:rPr kumimoji="0" lang="en-US" sz="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Sign in/out at the Welcome Desk prior to the start/end of tutoring session.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685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CHEMISTRY</a:t>
                      </a:r>
                      <a:endParaRPr kumimoji="0" lang="en-US" sz="1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ARVADA Campus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), Room 9230-Chem Lab, </a:t>
                      </a:r>
                      <a:r>
                        <a:rPr kumimoji="0" lang="en-US" sz="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Sign in/out at the Welcome Desk prior to the start/end of tutoring session.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CIS 118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(Lakewood Campus), Learning Commons Pod 7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968453"/>
              </p:ext>
            </p:extLst>
          </p:nvPr>
        </p:nvGraphicFramePr>
        <p:xfrm>
          <a:off x="518201" y="2644577"/>
          <a:ext cx="2853989" cy="411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28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 Wednesday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3:00 p.m. – 6:00 p.m.</a:t>
                      </a:r>
                    </a:p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3:00 p.m. – 6:00 p.m.</a:t>
                      </a:r>
                      <a:endParaRPr lang="en-US" sz="105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934148"/>
              </p:ext>
            </p:extLst>
          </p:nvPr>
        </p:nvGraphicFramePr>
        <p:xfrm>
          <a:off x="3405925" y="2656481"/>
          <a:ext cx="2849665" cy="373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1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8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0941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l" defTabSz="457200" rtl="0" eaLnBrk="1" latinLnBrk="0" hangingPunct="1"/>
                      <a:endParaRPr lang="en-US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10:00 a.m. – 12:00 p.m.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47428" y="6303934"/>
            <a:ext cx="3502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**Schedule Subject to change without prior notice**</a:t>
            </a: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129540" y="6385560"/>
            <a:ext cx="150876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Updated: 6.14.2017 </a:t>
            </a:r>
            <a:endParaRPr lang="en-US" sz="8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647406"/>
              </p:ext>
            </p:extLst>
          </p:nvPr>
        </p:nvGraphicFramePr>
        <p:xfrm>
          <a:off x="-854927" y="1320089"/>
          <a:ext cx="2084163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2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1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05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552741"/>
              </p:ext>
            </p:extLst>
          </p:nvPr>
        </p:nvGraphicFramePr>
        <p:xfrm>
          <a:off x="3405925" y="3796805"/>
          <a:ext cx="2849665" cy="693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1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8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65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Saturday</a:t>
                      </a:r>
                    </a:p>
                    <a:p>
                      <a:pPr marL="0" algn="l" defTabSz="457200" rtl="0" eaLnBrk="1" latinLnBrk="0" hangingPunct="1"/>
                      <a:endParaRPr lang="en-US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2:00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p.m. – 5:00 p.m.</a:t>
                      </a:r>
                    </a:p>
                    <a:p>
                      <a:pPr marL="0" algn="l" defTabSz="457200" rtl="0" eaLnBrk="1" latinLnBrk="0" hangingPunct="1"/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2:00 p.m. – 5:00 p.m.</a:t>
                      </a:r>
                    </a:p>
                    <a:p>
                      <a:pPr marL="0" algn="l" defTabSz="457200" rtl="0" eaLnBrk="1" latinLnBrk="0" hangingPunct="1"/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10:00 a.m. – 2:00 p.m.</a:t>
                      </a:r>
                      <a:endParaRPr lang="en-US" sz="105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682240"/>
              </p:ext>
            </p:extLst>
          </p:nvPr>
        </p:nvGraphicFramePr>
        <p:xfrm>
          <a:off x="518200" y="3497343"/>
          <a:ext cx="2849665" cy="373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1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8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621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Friday</a:t>
                      </a:r>
                    </a:p>
                    <a:p>
                      <a:pPr marL="0" algn="l" defTabSz="457200" rtl="0" eaLnBrk="1" latinLnBrk="0" hangingPunct="1"/>
                      <a:endParaRPr lang="en-US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11:00 a.m. – 1:00 p.m.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727206"/>
              </p:ext>
            </p:extLst>
          </p:nvPr>
        </p:nvGraphicFramePr>
        <p:xfrm>
          <a:off x="518199" y="4973198"/>
          <a:ext cx="2849665" cy="571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1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8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923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l" defTabSz="457200" rtl="0" eaLnBrk="1" latinLnBrk="0" hangingPunct="1"/>
                      <a:endParaRPr lang="en-US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1:00 p.m.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4:00 p.m.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1:00 p.m.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4:00 p.m.</a:t>
                      </a:r>
                    </a:p>
                    <a:p>
                      <a:pPr marL="0" algn="l" defTabSz="457200" rtl="0" eaLnBrk="1" latinLnBrk="0" hangingPunct="1"/>
                      <a:endParaRPr lang="en-US" sz="105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774465"/>
              </p:ext>
            </p:extLst>
          </p:nvPr>
        </p:nvGraphicFramePr>
        <p:xfrm>
          <a:off x="3443984" y="4965871"/>
          <a:ext cx="2849665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1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8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923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l" defTabSz="457200" rtl="0" eaLnBrk="1" latinLnBrk="0" hangingPunct="1"/>
                      <a:endParaRPr lang="en-US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9:00 a.m.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1:00 p.m.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9:00 a.m.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1:00 p.m.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9:00 a.m.</a:t>
                      </a:r>
                      <a:r>
                        <a:rPr lang="en-US" sz="105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1:00 p.m.</a:t>
                      </a:r>
                    </a:p>
                    <a:p>
                      <a:pPr marL="0" algn="l" defTabSz="457200" rtl="0" eaLnBrk="1" latinLnBrk="0" hangingPunct="1"/>
                      <a:endParaRPr lang="en-US" sz="105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750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876492"/>
              </p:ext>
            </p:extLst>
          </p:nvPr>
        </p:nvGraphicFramePr>
        <p:xfrm>
          <a:off x="288052" y="279358"/>
          <a:ext cx="8602362" cy="555949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867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7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7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693">
                <a:tc gridSpan="2">
                  <a:txBody>
                    <a:bodyPr/>
                    <a:lstStyle/>
                    <a:p>
                      <a:r>
                        <a:rPr lang="en-US" sz="1400" b="0" i="0" dirty="0" smtClean="0">
                          <a:latin typeface="HelveticaNeueLT Std Blk Ext"/>
                          <a:cs typeface="HelveticaNeueLT Std Blk Ext"/>
                        </a:rPr>
                        <a:t>TUTORING</a:t>
                      </a:r>
                      <a:r>
                        <a:rPr lang="en-US" sz="1400" b="0" i="0" baseline="0" dirty="0" smtClean="0">
                          <a:latin typeface="HelveticaNeueLT Std Blk Ext"/>
                          <a:cs typeface="HelveticaNeueLT Std Blk Ext"/>
                        </a:rPr>
                        <a:t> SCHEDULE</a:t>
                      </a:r>
                      <a:endParaRPr lang="en-US" sz="1400" b="0" i="0" dirty="0">
                        <a:latin typeface="HelveticaNeueLT Std Blk Ext"/>
                        <a:cs typeface="HelveticaNeueLT Std Blk Ex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HelveticaNeueLT Std Blk Ext"/>
                        <a:cs typeface="HelveticaNeueLT Std Blk Ex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44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ECONOMICS</a:t>
                      </a:r>
                      <a:endParaRPr lang="en-US" sz="1000" b="1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(Lakewood Campus), Learning Commons Room 1272</a:t>
                      </a:r>
                      <a:endParaRPr lang="en-US" sz="7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ESL (English as a Second Language)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(Lakewood Campus), Learning Commons, Room 1272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MGD(Multimedia Graphic Design)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(Lakewood Campus), </a:t>
                      </a:r>
                      <a:r>
                        <a:rPr kumimoji="0" lang="en-US" sz="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 the MGD Lab, west end downstairs, Room 0551, (303) 914-6616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82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PHYSICS</a:t>
                      </a:r>
                      <a:endParaRPr kumimoji="0" lang="en-US" sz="1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(Lakewood Campus), In the Learning Commons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PROGRAMMING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(Lakewood Campus), Learning Commons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SPANISH</a:t>
                      </a:r>
                      <a:endParaRPr kumimoji="0" lang="en-US" sz="1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(Lakewood Campus), Learning Commons, </a:t>
                      </a:r>
                      <a:endParaRPr kumimoji="0" lang="en-US" sz="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Language Lab, Room 1272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4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08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65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690529"/>
              </p:ext>
            </p:extLst>
          </p:nvPr>
        </p:nvGraphicFramePr>
        <p:xfrm>
          <a:off x="288052" y="6122039"/>
          <a:ext cx="2244468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405610"/>
              </p:ext>
            </p:extLst>
          </p:nvPr>
        </p:nvGraphicFramePr>
        <p:xfrm>
          <a:off x="264141" y="980164"/>
          <a:ext cx="2835589" cy="6084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1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013"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 smtClean="0"/>
                        <a:t>11:00</a:t>
                      </a:r>
                      <a:r>
                        <a:rPr lang="en-US" sz="1050" b="0" baseline="0" dirty="0" smtClean="0"/>
                        <a:t> a.m.</a:t>
                      </a:r>
                      <a:r>
                        <a:rPr lang="en-US" sz="1050" b="0" dirty="0" smtClean="0"/>
                        <a:t> – 1:00</a:t>
                      </a:r>
                      <a:r>
                        <a:rPr lang="en-US" sz="1050" b="0" baseline="0" dirty="0" smtClean="0"/>
                        <a:t> p.m.</a:t>
                      </a:r>
                      <a:endParaRPr lang="en-US" sz="105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086">
                <a:tc>
                  <a:txBody>
                    <a:bodyPr/>
                    <a:lstStyle/>
                    <a:p>
                      <a:endParaRPr lang="en-US" sz="1050" b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5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595546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03639" y="6513656"/>
            <a:ext cx="3502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**Schedule Subject to change without prior notice**</a:t>
            </a:r>
            <a:endParaRPr lang="en-US" sz="1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355936"/>
              </p:ext>
            </p:extLst>
          </p:nvPr>
        </p:nvGraphicFramePr>
        <p:xfrm>
          <a:off x="3147541" y="5755267"/>
          <a:ext cx="2835589" cy="6392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6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9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289">
                <a:tc>
                  <a:txBody>
                    <a:bodyPr/>
                    <a:lstStyle/>
                    <a:p>
                      <a:endParaRPr lang="en-US" sz="1050" b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105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05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944596"/>
              </p:ext>
            </p:extLst>
          </p:nvPr>
        </p:nvGraphicFramePr>
        <p:xfrm>
          <a:off x="3159483" y="983356"/>
          <a:ext cx="2835589" cy="807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4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7130"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Monday-Thursday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12:30 p.m. – 3:00 p.m.</a:t>
                      </a:r>
                      <a:br>
                        <a:rPr lang="en-US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105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05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029485"/>
              </p:ext>
            </p:extLst>
          </p:nvPr>
        </p:nvGraphicFramePr>
        <p:xfrm>
          <a:off x="6025288" y="1133642"/>
          <a:ext cx="2835589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4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1:30 p.m. – 4:30 p.m.</a:t>
                      </a:r>
                      <a:br>
                        <a:rPr 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3:00 p.m. – 6:00 p.m.</a:t>
                      </a:r>
                    </a:p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        10:00 a.m. – 3:00 p.m.</a:t>
                      </a:r>
                    </a:p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          3:00 p.m. – 6:00 p.m.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001222"/>
              </p:ext>
            </p:extLst>
          </p:nvPr>
        </p:nvGraphicFramePr>
        <p:xfrm>
          <a:off x="282408" y="2454215"/>
          <a:ext cx="2835589" cy="604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4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4888"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          2:00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</a:rPr>
                        <a:t> p.m. – 3:00 p.m.</a:t>
                      </a:r>
                    </a:p>
                    <a:p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</a:rPr>
                        <a:t>          2:00 p.m. – 3:00 p.m.</a:t>
                      </a:r>
                    </a:p>
                    <a:p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</a:rPr>
                        <a:t>        11:00 a.m. – 1:00 p.m.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99948"/>
              </p:ext>
            </p:extLst>
          </p:nvPr>
        </p:nvGraphicFramePr>
        <p:xfrm>
          <a:off x="3147533" y="2445813"/>
          <a:ext cx="2859491" cy="571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9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Tuesday</a:t>
                      </a:r>
                    </a:p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Thursday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   3:30 p.m. – 5:30 p.m.</a:t>
                      </a:r>
                    </a:p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   3:30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</a:rPr>
                        <a:t> p.m. – 5:30 p.m.</a:t>
                      </a:r>
                      <a:endParaRPr lang="en-US" sz="105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783538"/>
              </p:ext>
            </p:extLst>
          </p:nvPr>
        </p:nvGraphicFramePr>
        <p:xfrm>
          <a:off x="6025289" y="2521755"/>
          <a:ext cx="2835589" cy="5502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4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0297">
                <a:tc>
                  <a:txBody>
                    <a:bodyPr/>
                    <a:lstStyle/>
                    <a:p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        11:00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</a:rPr>
                        <a:t> a.m. – 1:00 p.m.</a:t>
                      </a:r>
                    </a:p>
                    <a:p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</a:rPr>
                        <a:t>          1:00 p.m. – 3:00 p.m.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953202"/>
              </p:ext>
            </p:extLst>
          </p:nvPr>
        </p:nvGraphicFramePr>
        <p:xfrm>
          <a:off x="6144322" y="6209136"/>
          <a:ext cx="2244468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7388">
                  <a:extLst>
                    <a:ext uri="{9D8B030D-6E8A-4147-A177-3AD203B41FA5}">
                      <a16:colId xmlns:a16="http://schemas.microsoft.com/office/drawing/2014/main" val="887829011"/>
                    </a:ext>
                  </a:extLst>
                </a:gridCol>
                <a:gridCol w="917080">
                  <a:extLst>
                    <a:ext uri="{9D8B030D-6E8A-4147-A177-3AD203B41FA5}">
                      <a16:colId xmlns:a16="http://schemas.microsoft.com/office/drawing/2014/main" val="677792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8820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7170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395</Words>
  <Application>Microsoft Office PowerPoint</Application>
  <PresentationFormat>On-screen Show (4:3)</PresentationFormat>
  <Paragraphs>104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5" baseType="lpstr">
      <vt:lpstr>Arial</vt:lpstr>
      <vt:lpstr>Calibri</vt:lpstr>
      <vt:lpstr>Cambria</vt:lpstr>
      <vt:lpstr>HelveticaNeueLT Std Blk Ext</vt:lpstr>
      <vt:lpstr>HelveticaNeueLT Std ExtBlk Cn</vt:lpstr>
      <vt:lpstr>HelveticaNeueLT Std Hvy Ext</vt:lpstr>
      <vt:lpstr>HelveticaNeueLT Std Ital</vt:lpstr>
      <vt:lpstr>HelveticaNeueLT Std Lt</vt:lpstr>
      <vt:lpstr>HelveticaNeueLT Std Lt Cn</vt:lpstr>
      <vt:lpstr>HelveticaNeueLT Std Thin</vt:lpstr>
      <vt:lpstr>Tahoma</vt:lpstr>
      <vt:lpstr>Times New Roman</vt:lpstr>
      <vt:lpstr>Office Theme</vt:lpstr>
      <vt:lpstr>PowerPoint Presentation</vt:lpstr>
      <vt:lpstr>PowerPoint Presentation</vt:lpstr>
    </vt:vector>
  </TitlesOfParts>
  <Company>Red Rocks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Frierson, Katina</dc:creator>
  <cp:lastModifiedBy>Hernandez, Gabriel</cp:lastModifiedBy>
  <cp:revision>72</cp:revision>
  <cp:lastPrinted>2017-06-12T14:12:30Z</cp:lastPrinted>
  <dcterms:created xsi:type="dcterms:W3CDTF">2017-01-10T22:50:51Z</dcterms:created>
  <dcterms:modified xsi:type="dcterms:W3CDTF">2017-06-21T16:10:31Z</dcterms:modified>
</cp:coreProperties>
</file>