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01F43-9E4C-47FA-88C0-0CF855235CD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72342-E767-43BA-9B83-5EF57156B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39978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A055-1AAC-419D-96F8-B97CD490B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020B1-8E30-4C00-80D6-BB5A5B23B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F2FBE-CD01-42BF-8EAA-5CAFD7D6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6D6A8-1B02-41BA-B8CA-E25E84C7C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4F86-F47E-4896-8F2E-D72FAA4A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DEB1-6103-4B66-B8A2-D742F00E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B79D9-7468-4C28-9310-E3D79F7A3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9472-E3AC-4E1B-9FA7-36E062724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BFBF3-2F88-4428-AA1D-D7FB2EBE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06611-C09C-4A1E-BA7B-5C39CEDC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1C26D-6D9B-40BA-9BCF-02AD99477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6731F-5A87-460D-A739-8E770BFF1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78739-BD39-4266-A10D-B1368CDB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353A2-FE6A-4AA7-BC7F-5A7C0340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06662-ADE4-4891-A460-8DB404D1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6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522B-64EC-4276-B975-42A669D6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3EA47-62AC-4FB0-BEB9-093E90C3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43A8C-AFBE-4B82-B776-2A139EF8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E2806-9D53-40F2-B202-0E6005D0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36DCA-2729-4E1F-8681-545B84D3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4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D45D-EFC7-4030-B3CF-E5B304602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4C099-8408-4EFD-9F60-9A3D4D5B6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D937D-4CD7-4B1F-BBEF-B5E96D40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C011F-E762-47C9-AD21-E2FD3D90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04CA1-B6B2-43E3-A210-E0AF6525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B6FD7-5062-4CE5-BD1F-7FB5A918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D138E-2F3D-4378-BA8B-A7F2C7CA7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41540-F944-4B9E-91EA-8D7FF209E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ECE73-6C7C-44EE-A398-99303604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C27CE-3DA6-481D-9D25-900B662C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D10B2-F21B-48CC-ABDC-7E242711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4AD9-B709-49BE-8C33-C1A00FEB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BC076-B4A7-4363-BC78-9871A404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BFDAF-029D-42E6-9A94-E30C5970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F48B5-962F-4B24-B280-440040E96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67B6D-C1D8-4628-B309-8E033E7B8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7209EB-E355-498E-BD75-6CC95B31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6092AF-A230-47A1-82B7-50333D8E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7C43D8-1026-40E0-BC12-BF911A4D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2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0FF2-C8F5-4275-96EC-34C9FF94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076DC-4269-4190-8304-5B7C7D04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3CFAD-25B8-4C18-B524-97BB90FB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2FA60-C641-4C34-BC11-CAE05DE7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E24648-F3CD-4831-8801-0233417B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A383B-5017-4CB2-A627-ABD2A8DA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675DA-FAE4-4716-9DBD-A8FD75D2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4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8208-993C-45D3-AF23-149A8573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89F4-1DB3-44AD-A9EF-3C44DDCF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9BF45-4C47-4002-81D5-2E8F285B0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B6D31-C8D5-4E5B-B6FE-2438AF0F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9F404-DF59-4050-B16F-8FF5B19C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422F0-3B08-4072-A9F8-1C56F726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5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5096-F388-45A8-80E9-7342AB47C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BD8FA-5268-453F-84CC-3B7EDBB14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2E7B4-999D-43C4-8EE2-A932938AF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EC1A4-A847-45D3-B711-A979520C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2F758-1EE1-465A-8DE1-2027299A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9C5CB-155D-4B13-A755-4732A6E3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4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78CDB8-1024-4260-BC4F-CE35F5FD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8B694-5E30-420F-B0CF-DF15C956D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909C6-0069-46E9-A332-645C2D1D1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1427-CA22-49CC-9A75-1B72628D0E4C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C45E9-81A8-4D61-84C5-35C552E2C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BC92F-640A-4DEB-A4F3-DAA0407D3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2480C-6BAC-4767-950E-7C0CCEFA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5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2133600" y="3505200"/>
            <a:ext cx="7772400" cy="6953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Self-Service Banner (SSB)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Instructions for PCard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6" y="105941"/>
            <a:ext cx="4213787" cy="228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8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284" y="2157663"/>
            <a:ext cx="2807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 into The Rock</a:t>
            </a:r>
          </a:p>
          <a:p>
            <a:endParaRPr lang="en-US" dirty="0"/>
          </a:p>
          <a:p>
            <a:r>
              <a:rPr lang="en-US" dirty="0"/>
              <a:t>Click on the Employee tab</a:t>
            </a:r>
          </a:p>
          <a:p>
            <a:endParaRPr lang="en-US" dirty="0"/>
          </a:p>
          <a:p>
            <a:r>
              <a:rPr lang="en-US" dirty="0"/>
              <a:t>Click the Finance Menu under Banner Self Service</a:t>
            </a:r>
          </a:p>
          <a:p>
            <a:endParaRPr lang="en-US" dirty="0"/>
          </a:p>
          <a:p>
            <a:r>
              <a:rPr lang="en-US" dirty="0"/>
              <a:t>Click on Budget Queries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687" y="376988"/>
            <a:ext cx="8363304" cy="637523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3056021" y="1868905"/>
            <a:ext cx="577516" cy="105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95600" y="4323347"/>
            <a:ext cx="3513221" cy="1267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94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104" y="335652"/>
            <a:ext cx="4775186" cy="1527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104" y="1985137"/>
            <a:ext cx="2698277" cy="23163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099" y="233440"/>
            <a:ext cx="578317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To create a new query, select</a:t>
            </a:r>
          </a:p>
          <a:p>
            <a:r>
              <a:rPr lang="en-US" dirty="0"/>
              <a:t>Budget Status by Account in the drop down menu</a:t>
            </a:r>
            <a:br>
              <a:rPr lang="en-US" dirty="0"/>
            </a:br>
            <a:r>
              <a:rPr lang="en-US" dirty="0"/>
              <a:t>and click Create Query.</a:t>
            </a:r>
          </a:p>
          <a:p>
            <a:endParaRPr lang="en-US" dirty="0"/>
          </a:p>
          <a:p>
            <a:r>
              <a:rPr lang="en-US" dirty="0"/>
              <a:t>Select the data you want to view.  </a:t>
            </a:r>
          </a:p>
          <a:p>
            <a:r>
              <a:rPr lang="en-US" dirty="0"/>
              <a:t>Common choices are to view Adjusted Budget, Year to Date, Encumbrances/Commitments and Available Balance.</a:t>
            </a:r>
          </a:p>
          <a:p>
            <a:r>
              <a:rPr lang="en-US" dirty="0"/>
              <a:t>Click Continue.</a:t>
            </a:r>
          </a:p>
          <a:p>
            <a:endParaRPr lang="en-US" dirty="0"/>
          </a:p>
          <a:p>
            <a:r>
              <a:rPr lang="en-US" dirty="0"/>
              <a:t>Select the fiscal year you want to view.  To view the entire year, set Fiscal period to 14.</a:t>
            </a:r>
          </a:p>
          <a:p>
            <a:br>
              <a:rPr lang="en-US" dirty="0"/>
            </a:br>
            <a:r>
              <a:rPr lang="en-US" dirty="0"/>
              <a:t>Enter the ORG number and Account that you wish to view.  </a:t>
            </a:r>
          </a:p>
          <a:p>
            <a:br>
              <a:rPr lang="en-US" dirty="0"/>
            </a:br>
            <a:r>
              <a:rPr lang="en-US" dirty="0"/>
              <a:t>Populate Fund and Program fields with a percent sign % “wildcard” to capture all data.  Can use the 72% to see all operating Account codes. Click Submit Query.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74232" y="1390420"/>
            <a:ext cx="4523873" cy="149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78261" y="2956339"/>
            <a:ext cx="4419597" cy="757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4582676" y="5441863"/>
            <a:ext cx="1609577" cy="132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1390" y="-33680"/>
            <a:ext cx="9801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How to perform a query in Self-Service Banner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21660C-8AFC-467C-9999-0632FC045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6104" y="4452563"/>
            <a:ext cx="3028950" cy="231632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218F1F-DF47-4AB9-B6D9-660F46B44F35}"/>
              </a:ext>
            </a:extLst>
          </p:cNvPr>
          <p:cNvCxnSpPr/>
          <p:nvPr/>
        </p:nvCxnSpPr>
        <p:spPr>
          <a:xfrm flipH="1">
            <a:off x="7258050" y="6115050"/>
            <a:ext cx="2362200" cy="1047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89F3C-3545-4FA0-A63D-8D8E70BB3C15}"/>
              </a:ext>
            </a:extLst>
          </p:cNvPr>
          <p:cNvSpPr/>
          <p:nvPr/>
        </p:nvSpPr>
        <p:spPr>
          <a:xfrm rot="10800000" flipH="1" flipV="1">
            <a:off x="9734549" y="5334001"/>
            <a:ext cx="1762126" cy="781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You can also specify the account code (</a:t>
            </a:r>
            <a:r>
              <a:rPr lang="en-US" sz="900" b="1" dirty="0" err="1">
                <a:solidFill>
                  <a:schemeClr val="tx1"/>
                </a:solidFill>
              </a:rPr>
              <a:t>ie</a:t>
            </a:r>
            <a:r>
              <a:rPr lang="en-US" sz="900" b="1" dirty="0">
                <a:solidFill>
                  <a:schemeClr val="tx1"/>
                </a:solidFill>
              </a:rPr>
              <a:t>. 720840 misc.) to locate transactions that were not reallocated. 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253" y="144379"/>
            <a:ext cx="19651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results of your query are displayed.  </a:t>
            </a:r>
          </a:p>
          <a:p>
            <a:endParaRPr lang="en-US" dirty="0"/>
          </a:p>
          <a:p>
            <a:r>
              <a:rPr lang="en-US" dirty="0"/>
              <a:t>To see detail on an account line, click the hyperlinked number in the YTD column for the account code that the transaction was reallocated to. 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36231" y="2071791"/>
            <a:ext cx="869178" cy="59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5389" y="0"/>
            <a:ext cx="776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Research Expense Detail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DFBFFA-9CBA-4F9B-AFB1-91FF00E2B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008" y="369332"/>
            <a:ext cx="8604531" cy="648866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43BC57-F7DC-412C-A5E9-95F59FF06416}"/>
              </a:ext>
            </a:extLst>
          </p:cNvPr>
          <p:cNvCxnSpPr>
            <a:cxnSpLocks/>
          </p:cNvCxnSpPr>
          <p:nvPr/>
        </p:nvCxnSpPr>
        <p:spPr>
          <a:xfrm flipV="1">
            <a:off x="1167064" y="3255445"/>
            <a:ext cx="6645441" cy="1239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84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EC483E-4D1D-4F1B-BDCF-6D3138ECA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453" y="689810"/>
            <a:ext cx="7371348" cy="5478379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CBFC49-7079-4A36-A24E-91B222BBC30C}"/>
              </a:ext>
            </a:extLst>
          </p:cNvPr>
          <p:cNvSpPr txBox="1"/>
          <p:nvPr/>
        </p:nvSpPr>
        <p:spPr>
          <a:xfrm>
            <a:off x="409074" y="1090863"/>
            <a:ext cx="26790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page will display all the transactions that have been applied to the specific account code (</a:t>
            </a:r>
            <a:r>
              <a:rPr lang="en-US" dirty="0" err="1"/>
              <a:t>ie</a:t>
            </a:r>
            <a:r>
              <a:rPr lang="en-US" dirty="0"/>
              <a:t>. Supplies.</a:t>
            </a:r>
          </a:p>
          <a:p>
            <a:endParaRPr lang="en-US" dirty="0"/>
          </a:p>
          <a:p>
            <a:r>
              <a:rPr lang="en-US" dirty="0"/>
              <a:t>You can drill down to the specific transaction that you need by clicking on the hyperlink.</a:t>
            </a:r>
          </a:p>
          <a:p>
            <a:endParaRPr lang="en-US" dirty="0"/>
          </a:p>
          <a:p>
            <a:r>
              <a:rPr lang="en-US" dirty="0"/>
              <a:t>To access more transactions, click on the </a:t>
            </a:r>
          </a:p>
          <a:p>
            <a:r>
              <a:rPr lang="en-US" dirty="0"/>
              <a:t>Next 15 icon- located at the bottom of the page.</a:t>
            </a:r>
          </a:p>
          <a:p>
            <a:endParaRPr lang="en-US" dirty="0"/>
          </a:p>
          <a:p>
            <a:r>
              <a:rPr lang="en-US" dirty="0"/>
              <a:t>This page can also be used as back-up to support the IDI.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98DB5D1-F8C5-4BB4-B702-F3FBF989D7ED}"/>
              </a:ext>
            </a:extLst>
          </p:cNvPr>
          <p:cNvCxnSpPr>
            <a:cxnSpLocks/>
          </p:cNvCxnSpPr>
          <p:nvPr/>
        </p:nvCxnSpPr>
        <p:spPr>
          <a:xfrm flipV="1">
            <a:off x="1748589" y="3519321"/>
            <a:ext cx="3826043" cy="2585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993778-B5F1-43D3-97D5-F1F3E3A2ABD4}"/>
              </a:ext>
            </a:extLst>
          </p:cNvPr>
          <p:cNvSpPr txBox="1"/>
          <p:nvPr/>
        </p:nvSpPr>
        <p:spPr>
          <a:xfrm>
            <a:off x="4074695" y="168442"/>
            <a:ext cx="480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Account Code Detail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2233EEC2-52EB-4C7A-92B4-64305C281258}"/>
              </a:ext>
            </a:extLst>
          </p:cNvPr>
          <p:cNvSpPr/>
          <p:nvPr/>
        </p:nvSpPr>
        <p:spPr>
          <a:xfrm>
            <a:off x="9280359" y="2470484"/>
            <a:ext cx="1467852" cy="61264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The “IPNI” Rule Code indicates it is a PCard purchase.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FCA4B2-FFCF-4DB2-B9D9-1D7C4453E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166" y="6464552"/>
            <a:ext cx="1420729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505" y="224589"/>
            <a:ext cx="38741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results are displayed here.</a:t>
            </a:r>
          </a:p>
          <a:p>
            <a:endParaRPr lang="en-US" dirty="0"/>
          </a:p>
          <a:p>
            <a:r>
              <a:rPr lang="en-US" dirty="0"/>
              <a:t>*This is the page that you will print (</a:t>
            </a:r>
            <a:r>
              <a:rPr lang="en-US" i="1" dirty="0"/>
              <a:t>Control “P”</a:t>
            </a:r>
            <a:r>
              <a:rPr lang="en-US" dirty="0"/>
              <a:t>) and submit with your PCard statement if you marked SSB on the Transaction Header Sheer.* </a:t>
            </a:r>
          </a:p>
          <a:p>
            <a:endParaRPr lang="en-US" dirty="0"/>
          </a:p>
          <a:p>
            <a:r>
              <a:rPr lang="en-US" dirty="0"/>
              <a:t>The intent is to show what account code the transaction was applied to. </a:t>
            </a:r>
          </a:p>
          <a:p>
            <a:endParaRPr lang="en-US" dirty="0"/>
          </a:p>
          <a:p>
            <a:r>
              <a:rPr lang="en-US" dirty="0"/>
              <a:t>You can also use this page as back-up for the IDI. </a:t>
            </a:r>
          </a:p>
          <a:p>
            <a:endParaRPr lang="en-US" dirty="0"/>
          </a:p>
          <a:p>
            <a:r>
              <a:rPr lang="en-US" dirty="0"/>
              <a:t>To perform another query, click Another Query.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15060F-16DB-4476-BF96-8352A3B5F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369" y="795337"/>
            <a:ext cx="6729664" cy="5267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060C32-4739-4740-9BF8-98A55984DD2A}"/>
              </a:ext>
            </a:extLst>
          </p:cNvPr>
          <p:cNvSpPr txBox="1"/>
          <p:nvPr/>
        </p:nvSpPr>
        <p:spPr>
          <a:xfrm>
            <a:off x="5847347" y="96253"/>
            <a:ext cx="433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Screen Shot for PCard Statement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8E974E-0D73-4030-B0A6-D1A50A7D4D1C}"/>
              </a:ext>
            </a:extLst>
          </p:cNvPr>
          <p:cNvCxnSpPr/>
          <p:nvPr/>
        </p:nvCxnSpPr>
        <p:spPr>
          <a:xfrm>
            <a:off x="1925053" y="4828674"/>
            <a:ext cx="3168316" cy="7700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10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269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Self-Service Banner (SSB) Instructions for PCard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Murillo, Renee</dc:creator>
  <cp:lastModifiedBy>Gardner, Michelle</cp:lastModifiedBy>
  <cp:revision>21</cp:revision>
  <dcterms:created xsi:type="dcterms:W3CDTF">2020-01-28T17:03:10Z</dcterms:created>
  <dcterms:modified xsi:type="dcterms:W3CDTF">2020-03-06T16:36:25Z</dcterms:modified>
</cp:coreProperties>
</file>