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48" r:id="rId2"/>
  </p:sldMasterIdLst>
  <p:notesMasterIdLst>
    <p:notesMasterId r:id="rId30"/>
  </p:notesMasterIdLst>
  <p:handoutMasterIdLst>
    <p:handoutMasterId r:id="rId31"/>
  </p:handoutMasterIdLst>
  <p:sldIdLst>
    <p:sldId id="262" r:id="rId3"/>
    <p:sldId id="257" r:id="rId4"/>
    <p:sldId id="279" r:id="rId5"/>
    <p:sldId id="297" r:id="rId6"/>
    <p:sldId id="299" r:id="rId7"/>
    <p:sldId id="280" r:id="rId8"/>
    <p:sldId id="300" r:id="rId9"/>
    <p:sldId id="288" r:id="rId10"/>
    <p:sldId id="296" r:id="rId11"/>
    <p:sldId id="281" r:id="rId12"/>
    <p:sldId id="289" r:id="rId13"/>
    <p:sldId id="290" r:id="rId14"/>
    <p:sldId id="291" r:id="rId15"/>
    <p:sldId id="292" r:id="rId16"/>
    <p:sldId id="293" r:id="rId17"/>
    <p:sldId id="294" r:id="rId18"/>
    <p:sldId id="282" r:id="rId19"/>
    <p:sldId id="286" r:id="rId20"/>
    <p:sldId id="283" r:id="rId21"/>
    <p:sldId id="285" r:id="rId22"/>
    <p:sldId id="287" r:id="rId23"/>
    <p:sldId id="284" r:id="rId24"/>
    <p:sldId id="275" r:id="rId25"/>
    <p:sldId id="274" r:id="rId26"/>
    <p:sldId id="295" r:id="rId27"/>
    <p:sldId id="272" r:id="rId28"/>
    <p:sldId id="27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3" d="100"/>
          <a:sy n="63" d="100"/>
        </p:scale>
        <p:origin x="28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CE0C-CD74-4A59-802C-6D2F8C15331A}" type="datetimeFigureOut">
              <a:rPr lang="en-US" smtClean="0"/>
              <a:t>2/25/2016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8501B-77B5-4365-9881-C6E19A3C1E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FDEA8-CBB8-46CC-9562-028963DBC55A}" type="datetimeFigureOut">
              <a:rPr lang="en-US" smtClean="0"/>
              <a:t>2/25/2016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BD8E7-1312-41F3-99C4-6DA5AF8919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600200"/>
            <a:ext cx="10515600" cy="224028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813" y="1714500"/>
            <a:ext cx="3125787" cy="2877260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115656"/>
            <a:ext cx="11125200" cy="9144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514600"/>
            <a:ext cx="10515600" cy="27432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257800"/>
            <a:ext cx="105156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1812" y="1714498"/>
            <a:ext cx="3506788" cy="288036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ursingcas.org/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netonline.org/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cdenver.edu/academics/colleges/nursing/programs-admissions/bachelors-programs/nursing-bs/Admissions/Pages/requirements.aspx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file/d/0B-K5DhxXxJZbM3NHdHh3Q1ZHUWs/view?pli=1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hyperlink" Target="http://www.rrcc.edu/integrative-nursing-pathway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dan.macy@rrcc.edu" TargetMode="External"/><Relationship Id="rId2" Type="http://schemas.openxmlformats.org/officeDocument/2006/relationships/hyperlink" Target="mailto:Jennifer.bresnahan@rrcc.edu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amy.sturrock@ucdenver.edu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netonline.org/" TargetMode="External"/><Relationship Id="rId2" Type="http://schemas.openxmlformats.org/officeDocument/2006/relationships/image" Target="NUL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migateway.com/" TargetMode="External"/><Relationship Id="rId2" Type="http://schemas.openxmlformats.org/officeDocument/2006/relationships/image" Target="NUL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Integrative Nursing Pathway: INP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Red rocks community college to CU College of Nursing</a:t>
            </a:r>
            <a:endParaRPr lang="en-US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1"/>
          </p:nvPr>
        </p:nvPicPr>
        <p:blipFill>
          <a:blip r:embed="rId2"/>
          <a:srcRect l="22998" r="2299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9" name="Picture Placeholder 18"/>
          <p:cNvPicPr>
            <a:picLocks noGrp="1" noChangeAspect="1"/>
          </p:cNvPicPr>
          <p:nvPr>
            <p:ph type="pic" idx="12"/>
          </p:nvPr>
        </p:nvPicPr>
        <p:blipFill>
          <a:blip r:embed="rId2"/>
          <a:srcRect l="32062" r="3206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" name="Picture Placeholder 11"/>
          <p:cNvSpPr txBox="1">
            <a:spLocks/>
          </p:cNvSpPr>
          <p:nvPr/>
        </p:nvSpPr>
        <p:spPr>
          <a:xfrm>
            <a:off x="0" y="1"/>
            <a:ext cx="4023360" cy="4745736"/>
          </a:xfrm>
          <a:prstGeom prst="rect">
            <a:avLst/>
          </a:prstGeom>
        </p:spPr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4662" y="4981935"/>
            <a:ext cx="1897338" cy="170520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81098"/>
            <a:ext cx="1905000" cy="1533525"/>
          </a:xfrm>
          <a:prstGeom prst="rect">
            <a:avLst/>
          </a:prstGeom>
        </p:spPr>
      </p:pic>
      <p:pic>
        <p:nvPicPr>
          <p:cNvPr id="5" name="Picture Placeholder 4"/>
          <p:cNvPicPr>
            <a:picLocks noGrp="1" noChangeAspect="1"/>
          </p:cNvPicPr>
          <p:nvPr>
            <p:ph type="pic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1" r="217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G.P.A.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3.0 for all college level coursework from </a:t>
            </a:r>
            <a:r>
              <a:rPr lang="en-US" sz="2400" u="sng" dirty="0" smtClean="0"/>
              <a:t>all colleges </a:t>
            </a:r>
            <a:r>
              <a:rPr lang="en-US" sz="2400" dirty="0" smtClean="0"/>
              <a:t>that are regionally accredited (regardless of years taken)</a:t>
            </a:r>
          </a:p>
          <a:p>
            <a:pPr marL="45720" indent="0">
              <a:buNone/>
            </a:pPr>
            <a:endParaRPr lang="en-US" sz="2400" dirty="0" smtClean="0"/>
          </a:p>
          <a:p>
            <a:r>
              <a:rPr lang="en-US" sz="2400" dirty="0" smtClean="0"/>
              <a:t>C or better for all prerequisites (plan for A’s and B’s)</a:t>
            </a:r>
          </a:p>
          <a:p>
            <a:endParaRPr lang="en-US" sz="2400" dirty="0" smtClean="0"/>
          </a:p>
          <a:p>
            <a:r>
              <a:rPr lang="en-US" sz="2400" dirty="0" smtClean="0"/>
              <a:t>All course attempts are included in the cumulative GPA calculation (grade forgiveness/repeat policies are not honored)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15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First year of program – at RRCC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714499"/>
            <a:ext cx="9144000" cy="4745677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en-US" b="1" dirty="0" smtClean="0"/>
              <a:t>Fall Semester</a:t>
            </a:r>
          </a:p>
          <a:p>
            <a:r>
              <a:rPr lang="en-US" dirty="0" smtClean="0"/>
              <a:t>BIO 201, Human Anatomy &amp; Physiology I</a:t>
            </a:r>
          </a:p>
          <a:p>
            <a:r>
              <a:rPr lang="en-US" dirty="0" smtClean="0"/>
              <a:t>BIO 204, Microbiology</a:t>
            </a:r>
          </a:p>
          <a:p>
            <a:r>
              <a:rPr lang="en-US" dirty="0" smtClean="0"/>
              <a:t>ENG 122, English Composition II</a:t>
            </a:r>
          </a:p>
          <a:p>
            <a:r>
              <a:rPr lang="en-US" dirty="0" smtClean="0"/>
              <a:t>HPR 209, Pathway to Professional Nursing I</a:t>
            </a:r>
          </a:p>
          <a:p>
            <a:pPr marL="45720" indent="0">
              <a:buNone/>
            </a:pPr>
            <a:r>
              <a:rPr lang="en-US" b="1" dirty="0" smtClean="0"/>
              <a:t>Spring Semester</a:t>
            </a:r>
          </a:p>
          <a:p>
            <a:r>
              <a:rPr lang="en-US" dirty="0" smtClean="0"/>
              <a:t>BIO 202, Human Anatomy &amp; Physiology II</a:t>
            </a:r>
          </a:p>
          <a:p>
            <a:r>
              <a:rPr lang="en-US" dirty="0" smtClean="0"/>
              <a:t>ANT 250, Medical Anthropology</a:t>
            </a:r>
          </a:p>
          <a:p>
            <a:r>
              <a:rPr lang="en-US" dirty="0" smtClean="0"/>
              <a:t>PSY 235, Human Growth and Development</a:t>
            </a:r>
          </a:p>
          <a:p>
            <a:r>
              <a:rPr lang="en-US" dirty="0" smtClean="0"/>
              <a:t>HIS 247, Contemporary World History</a:t>
            </a:r>
          </a:p>
          <a:p>
            <a:r>
              <a:rPr lang="en-US" dirty="0" smtClean="0"/>
              <a:t>HRP 219, Pathway to Professional Nursing II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6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End of First Year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137558"/>
            <a:ext cx="9144000" cy="403464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Graduate from Red Rocks with Associate of General Studies (AGS)</a:t>
            </a:r>
          </a:p>
          <a:p>
            <a:pPr marL="45720" indent="0">
              <a:buNone/>
            </a:pPr>
            <a:endParaRPr lang="en-US" sz="2400" dirty="0" smtClean="0"/>
          </a:p>
          <a:p>
            <a:r>
              <a:rPr lang="en-US" sz="2400" dirty="0" smtClean="0"/>
              <a:t>Transition to Anschutz Medical Campus</a:t>
            </a:r>
          </a:p>
          <a:p>
            <a:pPr marL="45720" indent="0">
              <a:buNone/>
            </a:pPr>
            <a:endParaRPr lang="en-US" sz="2400" dirty="0" smtClean="0"/>
          </a:p>
          <a:p>
            <a:r>
              <a:rPr lang="en-US" sz="2400" dirty="0" smtClean="0"/>
              <a:t>Must maintain a minimum 3.0 cumulative G.P.A. in order to transition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550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Transition to Cu CON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935678"/>
            <a:ext cx="9144000" cy="42365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Block Scheduling</a:t>
            </a:r>
          </a:p>
          <a:p>
            <a:pPr marL="45720" indent="0">
              <a:buNone/>
            </a:pPr>
            <a:endParaRPr lang="en-US" sz="2400" dirty="0" smtClean="0"/>
          </a:p>
          <a:p>
            <a:r>
              <a:rPr lang="en-US" sz="2400" dirty="0" smtClean="0"/>
              <a:t>Cohort: 135 students at Anschutz Medical Campus</a:t>
            </a:r>
          </a:p>
          <a:p>
            <a:pPr marL="45720" indent="0">
              <a:buNone/>
            </a:pPr>
            <a:endParaRPr lang="en-US" sz="2400" dirty="0" smtClean="0"/>
          </a:p>
          <a:p>
            <a:r>
              <a:rPr lang="en-US" sz="2400" dirty="0" smtClean="0"/>
              <a:t>Clinical Education</a:t>
            </a:r>
          </a:p>
        </p:txBody>
      </p:sp>
    </p:spTree>
    <p:extLst>
      <p:ext uri="{BB962C8B-B14F-4D97-AF65-F5344CB8AC3E}">
        <p14:creationId xmlns:p14="http://schemas.microsoft.com/office/powerpoint/2010/main" val="334299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Transition to CU CON - 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047740"/>
            <a:ext cx="9144000" cy="4124459"/>
          </a:xfrm>
        </p:spPr>
        <p:txBody>
          <a:bodyPr/>
          <a:lstStyle/>
          <a:p>
            <a:r>
              <a:rPr lang="en-US" sz="2500" dirty="0"/>
              <a:t>Clinical Groupings and Skills </a:t>
            </a:r>
            <a:r>
              <a:rPr lang="en-US" sz="2500" dirty="0" smtClean="0"/>
              <a:t>Labs</a:t>
            </a:r>
          </a:p>
          <a:p>
            <a:pPr marL="45720" indent="0">
              <a:buNone/>
            </a:pPr>
            <a:endParaRPr lang="en-US" sz="2500" dirty="0" smtClean="0"/>
          </a:p>
          <a:p>
            <a:r>
              <a:rPr lang="en-US" sz="2500" dirty="0" smtClean="0"/>
              <a:t>Clinical Education Settings</a:t>
            </a:r>
          </a:p>
          <a:p>
            <a:endParaRPr lang="en-US" sz="2500" dirty="0" smtClean="0"/>
          </a:p>
          <a:p>
            <a:r>
              <a:rPr lang="en-US" sz="2500" dirty="0" smtClean="0"/>
              <a:t>Clinical Compliance</a:t>
            </a:r>
          </a:p>
          <a:p>
            <a:endParaRPr lang="en-US" sz="2500" dirty="0" smtClean="0"/>
          </a:p>
          <a:p>
            <a:r>
              <a:rPr lang="en-US" sz="2500" dirty="0" smtClean="0"/>
              <a:t>Senior Practicum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01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Transition to CU Con - 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931830"/>
            <a:ext cx="9144000" cy="42403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Program Expectations</a:t>
            </a:r>
          </a:p>
          <a:p>
            <a:pPr marL="45720" indent="0">
              <a:buNone/>
            </a:pPr>
            <a:endParaRPr lang="en-US" sz="2800" dirty="0" smtClean="0"/>
          </a:p>
          <a:p>
            <a:r>
              <a:rPr lang="en-US" sz="2800" dirty="0" smtClean="0"/>
              <a:t>Working While in the Program</a:t>
            </a:r>
          </a:p>
          <a:p>
            <a:pPr marL="45720" indent="0">
              <a:buNone/>
            </a:pPr>
            <a:endParaRPr lang="en-US" sz="2800" dirty="0" smtClean="0"/>
          </a:p>
          <a:p>
            <a:r>
              <a:rPr lang="en-US" sz="2800" dirty="0" smtClean="0"/>
              <a:t>Leave of Absence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047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Costs of program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996224"/>
            <a:ext cx="9144000" cy="4175975"/>
          </a:xfrm>
        </p:spPr>
        <p:txBody>
          <a:bodyPr/>
          <a:lstStyle/>
          <a:p>
            <a:pPr marL="45720" indent="0">
              <a:buNone/>
            </a:pPr>
            <a:r>
              <a:rPr lang="en-US" sz="2400" b="1" u="sng" dirty="0" smtClean="0"/>
              <a:t>At Red Rocks</a:t>
            </a:r>
          </a:p>
          <a:p>
            <a:r>
              <a:rPr lang="en-US" sz="2400" dirty="0" smtClean="0"/>
              <a:t>$4353 (with COF) – at 2015-16 costs</a:t>
            </a:r>
          </a:p>
          <a:p>
            <a:pPr marL="45720" indent="0">
              <a:buNone/>
            </a:pPr>
            <a:r>
              <a:rPr lang="en-US" sz="2400" b="1" u="sng" dirty="0" smtClean="0"/>
              <a:t>At CU</a:t>
            </a:r>
          </a:p>
          <a:p>
            <a:r>
              <a:rPr lang="en-US" sz="2400" dirty="0" smtClean="0"/>
              <a:t>$26,070 (with COF) – at 2015-16 costs</a:t>
            </a:r>
          </a:p>
          <a:p>
            <a:pPr marL="45720" indent="0">
              <a:buNone/>
            </a:pPr>
            <a:endParaRPr lang="en-US" sz="2400" dirty="0" smtClean="0"/>
          </a:p>
          <a:p>
            <a:pPr marL="45720" indent="0">
              <a:buNone/>
            </a:pPr>
            <a:r>
              <a:rPr lang="en-US" sz="2400" u="sng" dirty="0" smtClean="0"/>
              <a:t>Total: $30,423 </a:t>
            </a:r>
          </a:p>
          <a:p>
            <a:pPr marL="45720" indent="0">
              <a:buNone/>
            </a:pPr>
            <a:r>
              <a:rPr lang="en-US" sz="2400" dirty="0" smtClean="0"/>
              <a:t>(does not include supply and lab fees, insurance and books)</a:t>
            </a:r>
          </a:p>
          <a:p>
            <a:endParaRPr lang="en-US" dirty="0" smtClean="0"/>
          </a:p>
          <a:p>
            <a:pPr marL="4572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144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Application Process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970468"/>
            <a:ext cx="9144000" cy="4201732"/>
          </a:xfrm>
        </p:spPr>
        <p:txBody>
          <a:bodyPr>
            <a:normAutofit fontScale="92500" lnSpcReduction="10000"/>
          </a:bodyPr>
          <a:lstStyle/>
          <a:p>
            <a:r>
              <a:rPr lang="en-US" sz="2500" dirty="0" smtClean="0"/>
              <a:t>Apply January 1</a:t>
            </a:r>
            <a:r>
              <a:rPr lang="en-US" sz="2500" baseline="30000" dirty="0" smtClean="0"/>
              <a:t>st</a:t>
            </a:r>
            <a:r>
              <a:rPr lang="en-US" sz="2500" dirty="0" smtClean="0"/>
              <a:t> through March 31 (apply early)</a:t>
            </a:r>
          </a:p>
          <a:p>
            <a:endParaRPr lang="en-US" sz="2500" dirty="0" smtClean="0"/>
          </a:p>
          <a:p>
            <a:r>
              <a:rPr lang="en-US" sz="2500" dirty="0"/>
              <a:t>Nursing CAS: </a:t>
            </a:r>
            <a:r>
              <a:rPr lang="en-US" sz="2500" dirty="0" smtClean="0">
                <a:hlinkClick r:id="rId2"/>
              </a:rPr>
              <a:t>www.nursingcas.org</a:t>
            </a:r>
            <a:endParaRPr lang="en-US" sz="2500" dirty="0" smtClean="0"/>
          </a:p>
          <a:p>
            <a:endParaRPr lang="en-US" sz="2500" dirty="0" smtClean="0"/>
          </a:p>
          <a:p>
            <a:r>
              <a:rPr lang="en-US" sz="2500" dirty="0" smtClean="0"/>
              <a:t>$45 application fee</a:t>
            </a:r>
          </a:p>
          <a:p>
            <a:r>
              <a:rPr lang="en-US" sz="2500" dirty="0" smtClean="0"/>
              <a:t>Personal statement</a:t>
            </a:r>
          </a:p>
          <a:p>
            <a:r>
              <a:rPr lang="en-US" sz="2500" dirty="0" smtClean="0"/>
              <a:t>Resume</a:t>
            </a:r>
          </a:p>
          <a:p>
            <a:r>
              <a:rPr lang="en-US" sz="2500" dirty="0" smtClean="0"/>
              <a:t>Criminal disclosure question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13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Language requirement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112134"/>
            <a:ext cx="9144000" cy="406006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Importance of strong verbal and written communication skills</a:t>
            </a:r>
          </a:p>
          <a:p>
            <a:endParaRPr lang="en-US" sz="2800" dirty="0" smtClean="0"/>
          </a:p>
          <a:p>
            <a:r>
              <a:rPr lang="en-US" sz="2800" dirty="0" smtClean="0"/>
              <a:t>Who needs TOEFL/IELTS? </a:t>
            </a:r>
          </a:p>
          <a:p>
            <a:endParaRPr lang="en-US" sz="2800" dirty="0" smtClean="0"/>
          </a:p>
          <a:p>
            <a:r>
              <a:rPr lang="en-US" sz="2800" dirty="0" smtClean="0"/>
              <a:t>Minimum scores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5803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Exclusions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073498"/>
            <a:ext cx="9144000" cy="409870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Previous Bachelor’s or Master’s degree</a:t>
            </a:r>
          </a:p>
          <a:p>
            <a:r>
              <a:rPr lang="en-US" sz="2400" dirty="0" smtClean="0"/>
              <a:t>RN or LPN licensure</a:t>
            </a:r>
          </a:p>
          <a:p>
            <a:endParaRPr lang="en-US" sz="2400" dirty="0"/>
          </a:p>
          <a:p>
            <a:pPr marL="45720" indent="0">
              <a:buNone/>
            </a:pPr>
            <a:r>
              <a:rPr lang="en-US" sz="2400" b="1" dirty="0" smtClean="0"/>
              <a:t>What is OK?</a:t>
            </a:r>
          </a:p>
          <a:p>
            <a:r>
              <a:rPr lang="en-US" sz="2400" dirty="0" smtClean="0"/>
              <a:t>Nursing Assistant, Medical Assistant, Phlebotomist and any Associate Degree</a:t>
            </a:r>
          </a:p>
        </p:txBody>
      </p:sp>
    </p:spTree>
    <p:extLst>
      <p:ext uri="{BB962C8B-B14F-4D97-AF65-F5344CB8AC3E}">
        <p14:creationId xmlns:p14="http://schemas.microsoft.com/office/powerpoint/2010/main" val="412638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hlinkClick r:id="rId2"/>
              </a:rPr>
              <a:t>Nursing as a career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174788"/>
            <a:ext cx="9144000" cy="399741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Helping professional</a:t>
            </a:r>
          </a:p>
          <a:p>
            <a:r>
              <a:rPr lang="en-US" sz="3200" dirty="0" smtClean="0"/>
              <a:t>Critical thinking</a:t>
            </a:r>
          </a:p>
          <a:p>
            <a:r>
              <a:rPr lang="en-US" sz="3200" dirty="0" smtClean="0"/>
              <a:t>Patient advocate and team player</a:t>
            </a:r>
          </a:p>
        </p:txBody>
      </p:sp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Interview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125014"/>
            <a:ext cx="9144000" cy="404718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Required Interview for those selected</a:t>
            </a:r>
          </a:p>
          <a:p>
            <a:pPr marL="45720" indent="0">
              <a:buNone/>
            </a:pPr>
            <a:endParaRPr lang="en-US" sz="2800" dirty="0" smtClean="0"/>
          </a:p>
          <a:p>
            <a:r>
              <a:rPr lang="en-US" sz="2800" dirty="0" smtClean="0"/>
              <a:t>Spontaneous Writing Sample on a presented topic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911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AP/CLEP/IB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G</a:t>
            </a:r>
            <a:r>
              <a:rPr lang="en-US" sz="2400" dirty="0" smtClean="0"/>
              <a:t>uidelines for the transfer of accelerated credit (the College of Nursing may have different standards than Red Rocks CC or other CU campuses)</a:t>
            </a:r>
          </a:p>
          <a:p>
            <a:pPr marL="45720" indent="0">
              <a:buNone/>
            </a:pPr>
            <a:endParaRPr lang="en-US" sz="2400" dirty="0" smtClean="0"/>
          </a:p>
          <a:p>
            <a:r>
              <a:rPr lang="en-US" sz="2400" dirty="0" smtClean="0"/>
              <a:t>AP and CLEP guides may be found through the link below; please contact the College of Nursing for questions about IB credits</a:t>
            </a:r>
          </a:p>
          <a:p>
            <a:endParaRPr lang="en-US" sz="2400" dirty="0" smtClean="0"/>
          </a:p>
          <a:p>
            <a:r>
              <a:rPr lang="en-US" sz="2400" dirty="0">
                <a:hlinkClick r:id="rId2"/>
              </a:rPr>
              <a:t>http://</a:t>
            </a:r>
            <a:r>
              <a:rPr lang="en-US" sz="2400" dirty="0" smtClean="0">
                <a:hlinkClick r:id="rId2"/>
              </a:rPr>
              <a:t>www.ucdenver.edu/academics/colleges/nursing/programs-admissions/bachelors-programs/nursing-bs/Admissions/Pages/requirements.aspx</a:t>
            </a:r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92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Strategies to be a competitive candidate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303812"/>
            <a:ext cx="9144000" cy="386838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A’s and B’s in science prerequisites (BIO 111 &amp; CHE 101)</a:t>
            </a:r>
          </a:p>
          <a:p>
            <a:r>
              <a:rPr lang="en-US" sz="2800" dirty="0" smtClean="0"/>
              <a:t>Take your prerequisites at a Colorado Community College.</a:t>
            </a:r>
          </a:p>
          <a:p>
            <a:r>
              <a:rPr lang="en-US" sz="2800" dirty="0" smtClean="0"/>
              <a:t>Keep your overall G.P.A. at 3.0 or higher.</a:t>
            </a:r>
          </a:p>
          <a:p>
            <a:r>
              <a:rPr lang="en-US" sz="2800" dirty="0" smtClean="0"/>
              <a:t>Develop your writing skills.</a:t>
            </a:r>
          </a:p>
          <a:p>
            <a:r>
              <a:rPr lang="en-US" sz="2800" dirty="0" smtClean="0"/>
              <a:t>Practice interpersonal communication skills.</a:t>
            </a:r>
          </a:p>
          <a:p>
            <a:r>
              <a:rPr lang="en-US" sz="2800" dirty="0" smtClean="0"/>
              <a:t>Practice interviewing skills.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0603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What if I’m not accepted?</a:t>
            </a:r>
            <a:endParaRPr lang="en-US" sz="4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0" y="2150772"/>
            <a:ext cx="9144000" cy="4021428"/>
          </a:xfrm>
        </p:spPr>
        <p:txBody>
          <a:bodyPr/>
          <a:lstStyle/>
          <a:p>
            <a:r>
              <a:rPr lang="en-US" sz="2500" dirty="0" smtClean="0"/>
              <a:t>Apply to UC CON Traditional Program</a:t>
            </a:r>
          </a:p>
          <a:p>
            <a:r>
              <a:rPr lang="en-US" sz="2500" dirty="0" smtClean="0"/>
              <a:t>MSUD</a:t>
            </a:r>
          </a:p>
          <a:p>
            <a:r>
              <a:rPr lang="en-US" sz="2500" dirty="0" smtClean="0"/>
              <a:t>Regis</a:t>
            </a:r>
          </a:p>
          <a:p>
            <a:r>
              <a:rPr lang="en-US" sz="2500" dirty="0" smtClean="0"/>
              <a:t>DORA List of approved Nursing programs:</a:t>
            </a:r>
          </a:p>
          <a:p>
            <a:pPr marL="4572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drive.google.com/file/d/0B-K5DhxXxJZbM3NHdHh3Q1ZHUWs/view?pli=1</a:t>
            </a:r>
            <a:endParaRPr lang="en-US" dirty="0" smtClean="0"/>
          </a:p>
          <a:p>
            <a:pPr marL="4572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478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Check our website</a:t>
            </a:r>
            <a:endParaRPr lang="en-US" sz="40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www.rrcc.edu/integrative-nursing-pathway</a:t>
            </a:r>
            <a:endParaRPr lang="en-US" dirty="0" smtClean="0"/>
          </a:p>
          <a:p>
            <a:r>
              <a:rPr lang="en-US" dirty="0" smtClean="0"/>
              <a:t>For updates and revisions</a:t>
            </a:r>
          </a:p>
          <a:p>
            <a:r>
              <a:rPr lang="en-US" dirty="0" smtClean="0"/>
              <a:t>FAQ’s</a:t>
            </a:r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410" y="2197627"/>
            <a:ext cx="6222670" cy="451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3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Contact info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Jennifer </a:t>
            </a:r>
            <a:r>
              <a:rPr lang="en-US" sz="2400" dirty="0" err="1" smtClean="0"/>
              <a:t>Bresnahan</a:t>
            </a:r>
            <a:r>
              <a:rPr lang="en-US" sz="2400" dirty="0" smtClean="0"/>
              <a:t>: Nursing Faculty </a:t>
            </a:r>
            <a:r>
              <a:rPr lang="en-US" sz="2400" smtClean="0"/>
              <a:t>– 303-914-6081</a:t>
            </a:r>
            <a:endParaRPr lang="en-US" sz="2400" dirty="0" smtClean="0"/>
          </a:p>
          <a:p>
            <a:pPr marL="45720" indent="0">
              <a:spcBef>
                <a:spcPts val="0"/>
              </a:spcBef>
              <a:buNone/>
            </a:pPr>
            <a:r>
              <a:rPr lang="en-US" sz="2400" dirty="0" smtClean="0"/>
              <a:t>    </a:t>
            </a:r>
            <a:r>
              <a:rPr lang="en-US" sz="2400" dirty="0" smtClean="0">
                <a:hlinkClick r:id="rId2"/>
              </a:rPr>
              <a:t>Jennifer.bresnahan@rrcc.edu</a:t>
            </a:r>
            <a:r>
              <a:rPr lang="en-US" sz="2400" dirty="0" smtClean="0"/>
              <a:t>  </a:t>
            </a:r>
            <a:endParaRPr lang="en-US" sz="2400" dirty="0"/>
          </a:p>
          <a:p>
            <a:pPr marL="45720" indent="0">
              <a:spcBef>
                <a:spcPts val="0"/>
              </a:spcBef>
              <a:buNone/>
            </a:pPr>
            <a:endParaRPr lang="en-US" sz="2400" dirty="0"/>
          </a:p>
          <a:p>
            <a:r>
              <a:rPr lang="en-US" sz="2400" dirty="0" smtClean="0"/>
              <a:t>Dan Macy: INP Advisor – 303-914-6016</a:t>
            </a:r>
            <a:br>
              <a:rPr lang="en-US" sz="2400" dirty="0" smtClean="0"/>
            </a:br>
            <a:r>
              <a:rPr lang="en-US" sz="2400" dirty="0" smtClean="0">
                <a:hlinkClick r:id="rId3"/>
              </a:rPr>
              <a:t>dan.macy@rrcc.edu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Amy Sturrock, INP CU CON Advisor – 303-724-1485 </a:t>
            </a:r>
            <a:br>
              <a:rPr lang="en-US" sz="2400" dirty="0" smtClean="0"/>
            </a:br>
            <a:r>
              <a:rPr lang="en-US" sz="2400" dirty="0" smtClean="0">
                <a:hlinkClick r:id="rId4"/>
              </a:rPr>
              <a:t>amy.sturrock@ucdenver.edu</a:t>
            </a:r>
            <a:endParaRPr lang="en-US" sz="2400" dirty="0" smtClean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87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b="1" dirty="0" smtClean="0"/>
              <a:t>Questions ?</a:t>
            </a:r>
            <a:endParaRPr lang="en-US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39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24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/>
              <a:t>INP Program Overview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RRCC &amp; CU Nursing partnership</a:t>
            </a:r>
          </a:p>
          <a:p>
            <a:r>
              <a:rPr lang="en-US" sz="2500" dirty="0" smtClean="0"/>
              <a:t>Cohort model</a:t>
            </a:r>
          </a:p>
          <a:p>
            <a:r>
              <a:rPr lang="en-US" sz="2500" dirty="0" smtClean="0"/>
              <a:t>First year at RRCC than transition to CU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423511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careeronestop.org/tempImages/ChartPicture_000091.png?65df387a-003e-4094-8d20-eaa177edc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21" y="2454991"/>
            <a:ext cx="6191250" cy="310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50742" y="68480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420239"/>
              </p:ext>
            </p:extLst>
          </p:nvPr>
        </p:nvGraphicFramePr>
        <p:xfrm>
          <a:off x="725221" y="346558"/>
          <a:ext cx="7014519" cy="3661410"/>
        </p:xfrm>
        <a:graphic>
          <a:graphicData uri="http://schemas.openxmlformats.org/drawingml/2006/table">
            <a:tbl>
              <a:tblPr/>
              <a:tblGrid>
                <a:gridCol w="2314791"/>
                <a:gridCol w="4699728"/>
              </a:tblGrid>
              <a:tr h="791463"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Colorado wages</a:t>
                      </a:r>
                    </a:p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(</a:t>
                      </a:r>
                      <a:r>
                        <a:rPr lang="en-US" sz="2400" dirty="0"/>
                        <a:t>2014)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  </a:t>
                      </a:r>
                    </a:p>
                    <a:p>
                      <a:endParaRPr lang="en-US" sz="2000" dirty="0" smtClean="0"/>
                    </a:p>
                    <a:p>
                      <a:endParaRPr lang="en-US" sz="2000" dirty="0" smtClean="0"/>
                    </a:p>
                    <a:p>
                      <a:r>
                        <a:rPr lang="en-US" sz="2000" dirty="0" smtClean="0"/>
                        <a:t/>
                      </a:r>
                      <a:br>
                        <a:rPr lang="en-US" sz="2000" dirty="0" smtClean="0"/>
                      </a:br>
                      <a:r>
                        <a:rPr lang="en-US" sz="2000" dirty="0" smtClean="0"/>
                        <a:t>$</a:t>
                      </a:r>
                      <a:r>
                        <a:rPr lang="en-US" sz="2000" dirty="0"/>
                        <a:t>32.04 hourly, </a:t>
                      </a:r>
                      <a:r>
                        <a:rPr lang="en-US" sz="2000" dirty="0" smtClean="0"/>
                        <a:t>                  $</a:t>
                      </a:r>
                      <a:r>
                        <a:rPr lang="en-US" sz="2000" dirty="0"/>
                        <a:t>66,640 annual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69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921">
                <a:tc gridSpan="2">
                  <a:txBody>
                    <a:bodyPr/>
                    <a:lstStyle/>
                    <a:p>
                      <a:r>
                        <a:rPr lang="en-US" dirty="0"/>
                        <a:t> 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592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92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92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92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22205" y="5686201"/>
            <a:ext cx="3948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hlinkClick r:id="rId3"/>
              </a:rPr>
              <a:t>O*Net: www.onetonline.org</a:t>
            </a:r>
            <a:r>
              <a:rPr lang="en-US" sz="2400" b="1" dirty="0">
                <a:hlinkClick r:id="rId3"/>
              </a:rPr>
              <a:t>/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9957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Colorado employment projections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0" y="3760470"/>
          <a:ext cx="9144000" cy="365760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0"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 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538052"/>
              </p:ext>
            </p:extLst>
          </p:nvPr>
        </p:nvGraphicFramePr>
        <p:xfrm>
          <a:off x="605638" y="3006089"/>
          <a:ext cx="11293436" cy="2005297"/>
        </p:xfrm>
        <a:graphic>
          <a:graphicData uri="http://schemas.openxmlformats.org/drawingml/2006/table">
            <a:tbl>
              <a:tblPr/>
              <a:tblGrid>
                <a:gridCol w="2823359"/>
                <a:gridCol w="2823359"/>
                <a:gridCol w="2823359"/>
                <a:gridCol w="2823359"/>
              </a:tblGrid>
              <a:tr h="94502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       2014 Employment</a:t>
                      </a:r>
                      <a:endParaRPr lang="en-US" b="1" dirty="0"/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2024 Projected Employment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 2014 - 2024 Employment Change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     Annual </a:t>
                      </a:r>
                      <a:r>
                        <a:rPr lang="en-US" b="1" dirty="0"/>
                        <a:t>Avg. </a:t>
                      </a:r>
                      <a:r>
                        <a:rPr lang="en-US" b="1" dirty="0" smtClean="0"/>
                        <a:t>Percent</a:t>
                      </a:r>
                      <a:br>
                        <a:rPr lang="en-US" b="1" dirty="0" smtClean="0"/>
                      </a:br>
                      <a:r>
                        <a:rPr lang="en-US" b="1" baseline="0" dirty="0" smtClean="0"/>
                        <a:t>     Change</a:t>
                      </a:r>
                      <a:endParaRPr lang="en-US" b="1" dirty="0"/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136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44,842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59,657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14,815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2.9%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0136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5" name="Picture 1" descr="https://www.colmigateway.com/vosnet/Handlers/Content/Images/Image.ashx?help16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067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0" y="2247553"/>
            <a:ext cx="478368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Registered Nurses in Colorado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 descr="Occupation is in Regional High Growth industr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06725"/>
            <a:ext cx="1143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34440" y="5227320"/>
            <a:ext cx="9555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Colorado LMI Gateway: </a:t>
            </a:r>
            <a:r>
              <a:rPr lang="en-US" sz="2400" dirty="0" smtClean="0">
                <a:hlinkClick r:id="rId3"/>
              </a:rPr>
              <a:t>www.colmigateway.com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82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Prerequisites  (</a:t>
            </a:r>
            <a:r>
              <a:rPr lang="en-US" sz="4000" b="1" u="sng" dirty="0" smtClean="0"/>
              <a:t>ten  year window</a:t>
            </a:r>
            <a:r>
              <a:rPr lang="en-US" sz="4000" b="1" dirty="0" smtClean="0"/>
              <a:t>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 121, College Composition I</a:t>
            </a:r>
          </a:p>
          <a:p>
            <a:r>
              <a:rPr lang="en-US" dirty="0" smtClean="0"/>
              <a:t>BIO 111, General College Biology</a:t>
            </a:r>
          </a:p>
          <a:p>
            <a:r>
              <a:rPr lang="en-US" dirty="0" smtClean="0"/>
              <a:t>CHE 101, Intro  to Chemistry</a:t>
            </a:r>
          </a:p>
          <a:p>
            <a:r>
              <a:rPr lang="en-US" dirty="0" smtClean="0"/>
              <a:t>MAT 135, Intro to Statistics</a:t>
            </a:r>
          </a:p>
          <a:p>
            <a:r>
              <a:rPr lang="en-US" dirty="0" smtClean="0"/>
              <a:t>MAT 121, College Algebra (or higher)</a:t>
            </a:r>
          </a:p>
          <a:p>
            <a:r>
              <a:rPr lang="en-US" dirty="0" smtClean="0"/>
              <a:t>PSY 101, General Psychology I</a:t>
            </a:r>
          </a:p>
          <a:p>
            <a:r>
              <a:rPr lang="en-US" dirty="0" smtClean="0"/>
              <a:t>SOC 101, Intro to Sociology</a:t>
            </a:r>
          </a:p>
          <a:p>
            <a:r>
              <a:rPr lang="en-US" dirty="0" smtClean="0"/>
              <a:t>HWE 100, Human Nutrition</a:t>
            </a:r>
          </a:p>
          <a:p>
            <a:r>
              <a:rPr lang="en-US" dirty="0" smtClean="0"/>
              <a:t>One GTAH1 or GTAH2 course (GTAH=Guaranteed Transfer Arts &amp; Humanities)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74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/>
              <a:t>Science weighed higher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CHE 101</a:t>
            </a:r>
          </a:p>
          <a:p>
            <a:r>
              <a:rPr lang="en-US" sz="4400" dirty="0" smtClean="0"/>
              <a:t>BIO 111</a:t>
            </a:r>
          </a:p>
          <a:p>
            <a:endParaRPr lang="en-US" sz="4400" dirty="0"/>
          </a:p>
          <a:p>
            <a:pPr marL="4572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13048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What not to take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dirty="0" smtClean="0"/>
              <a:t>Courses that are part of first year of program</a:t>
            </a:r>
          </a:p>
          <a:p>
            <a:r>
              <a:rPr lang="en-US" dirty="0" smtClean="0"/>
              <a:t>ENG 122, College Composition II</a:t>
            </a:r>
          </a:p>
          <a:p>
            <a:r>
              <a:rPr lang="en-US" dirty="0" smtClean="0"/>
              <a:t>BIO 201, A &amp; P I</a:t>
            </a:r>
          </a:p>
          <a:p>
            <a:r>
              <a:rPr lang="en-US" dirty="0" smtClean="0"/>
              <a:t>BIO  202,  A &amp; P II</a:t>
            </a:r>
          </a:p>
          <a:p>
            <a:r>
              <a:rPr lang="en-US" dirty="0" smtClean="0"/>
              <a:t>BIO  204, Microbiology</a:t>
            </a:r>
          </a:p>
          <a:p>
            <a:r>
              <a:rPr lang="en-US" dirty="0" smtClean="0"/>
              <a:t>PSY 235, Human Growth and Development</a:t>
            </a:r>
          </a:p>
          <a:p>
            <a:r>
              <a:rPr lang="en-US" dirty="0" smtClean="0"/>
              <a:t>HIS  247, Contemporary World History</a:t>
            </a:r>
          </a:p>
          <a:p>
            <a:r>
              <a:rPr lang="en-US" dirty="0"/>
              <a:t>ANT 250, Medical Anthropology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50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Other considerations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305878"/>
            <a:ext cx="9144000" cy="386632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Colorado residency</a:t>
            </a:r>
          </a:p>
          <a:p>
            <a:pPr marL="45720" indent="0">
              <a:buNone/>
            </a:pPr>
            <a:endParaRPr lang="en-US" sz="3200" dirty="0"/>
          </a:p>
          <a:p>
            <a:r>
              <a:rPr lang="en-US" sz="3200" dirty="0" smtClean="0"/>
              <a:t>Take prerequisites at a Colorado  Community College</a:t>
            </a:r>
          </a:p>
          <a:p>
            <a:pPr marL="4572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05245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ealth Fitness 16x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0EB3BA0-388C-4E58-A08B-951C7A9EBDB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Health and fitness presentation (widescreen)</Template>
  <TotalTime>0</TotalTime>
  <Words>722</Words>
  <Application>Microsoft Office PowerPoint</Application>
  <PresentationFormat>Widescreen</PresentationFormat>
  <Paragraphs>169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Health Fitness 16x9</vt:lpstr>
      <vt:lpstr>Integrative Nursing Pathway: INP</vt:lpstr>
      <vt:lpstr>Nursing as a career</vt:lpstr>
      <vt:lpstr>INP Program Overview </vt:lpstr>
      <vt:lpstr>PowerPoint Presentation</vt:lpstr>
      <vt:lpstr>Colorado employment projections</vt:lpstr>
      <vt:lpstr>Prerequisites  (ten  year window)</vt:lpstr>
      <vt:lpstr>Science weighed higher </vt:lpstr>
      <vt:lpstr>What not to take</vt:lpstr>
      <vt:lpstr>Other considerations </vt:lpstr>
      <vt:lpstr>G.P.A.</vt:lpstr>
      <vt:lpstr>First year of program – at RRCC</vt:lpstr>
      <vt:lpstr>End of First Year</vt:lpstr>
      <vt:lpstr>Transition to Cu CON</vt:lpstr>
      <vt:lpstr>Transition to CU CON - continued</vt:lpstr>
      <vt:lpstr>Transition to CU Con - continued</vt:lpstr>
      <vt:lpstr>Costs of program</vt:lpstr>
      <vt:lpstr>Application Process</vt:lpstr>
      <vt:lpstr>Language requirement</vt:lpstr>
      <vt:lpstr>Exclusions</vt:lpstr>
      <vt:lpstr>Interview</vt:lpstr>
      <vt:lpstr>AP/CLEP/IB</vt:lpstr>
      <vt:lpstr>Strategies to be a competitive candidate</vt:lpstr>
      <vt:lpstr>What if I’m not accepted?</vt:lpstr>
      <vt:lpstr>Check our website</vt:lpstr>
      <vt:lpstr>Contact info</vt:lpstr>
      <vt:lpstr>Questions ?</vt:lpstr>
      <vt:lpstr>Thank You !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2015-08-21T17:36:06Z</dcterms:created>
  <dcterms:modified xsi:type="dcterms:W3CDTF">2016-02-26T00:30:24Z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TC029223919991</vt:lpwstr>
  </property>
</Properties>
</file>