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2" r:id="rId3"/>
    <p:sldId id="257" r:id="rId4"/>
    <p:sldId id="307" r:id="rId5"/>
    <p:sldId id="311" r:id="rId6"/>
    <p:sldId id="298" r:id="rId7"/>
    <p:sldId id="279" r:id="rId8"/>
    <p:sldId id="283" r:id="rId9"/>
    <p:sldId id="280" r:id="rId10"/>
    <p:sldId id="309" r:id="rId11"/>
    <p:sldId id="281" r:id="rId12"/>
    <p:sldId id="288" r:id="rId13"/>
    <p:sldId id="303" r:id="rId14"/>
    <p:sldId id="304" r:id="rId15"/>
    <p:sldId id="296" r:id="rId16"/>
    <p:sldId id="282" r:id="rId17"/>
    <p:sldId id="301" r:id="rId18"/>
    <p:sldId id="302" r:id="rId19"/>
    <p:sldId id="286" r:id="rId20"/>
    <p:sldId id="289" r:id="rId21"/>
    <p:sldId id="290" r:id="rId22"/>
    <p:sldId id="300" r:id="rId23"/>
    <p:sldId id="291" r:id="rId24"/>
    <p:sldId id="292" r:id="rId25"/>
    <p:sldId id="293" r:id="rId26"/>
    <p:sldId id="275" r:id="rId27"/>
    <p:sldId id="274" r:id="rId28"/>
    <p:sldId id="306" r:id="rId29"/>
    <p:sldId id="308" r:id="rId30"/>
    <p:sldId id="295" r:id="rId31"/>
    <p:sldId id="272" r:id="rId32"/>
    <p:sldId id="273" r:id="rId33"/>
  </p:sldIdLst>
  <p:sldSz cx="12192000" cy="6858000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5700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Documents/PDF/CON_CLEP_Credit_Transfer_Guide.pdf" TargetMode="External"/><Relationship Id="rId2" Type="http://schemas.openxmlformats.org/officeDocument/2006/relationships/hyperlink" Target="http://www.ucdenver.edu/academics/colleges/nursing/Documents/renamed/ap-credit-transfer-guide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cas.org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-K5DhxXxJZbM3NHdHh3Q1ZHUWs/view?pli=1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programs-admissions/bachelors-programs/Pages/IntegratedNursingPathway.aspx" TargetMode="External"/><Relationship Id="rId2" Type="http://schemas.openxmlformats.org/officeDocument/2006/relationships/hyperlink" Target="http://www.rrcc.edu/integrative-nursing-pathwa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acy@rrcc.edu" TargetMode="External"/><Relationship Id="rId2" Type="http://schemas.openxmlformats.org/officeDocument/2006/relationships/hyperlink" Target="mailto:Carmen.Stephens@rrc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my.sturrock@ucdenver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world.org/FunctionalMenuCategories/AboutANA/ANAStrategicPlan/2017-2020-StrategicPlan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infonet.org/faq_info.asp?question=107&amp;id=1&amp;nodeid=10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Integrative Nursing Pathway: INP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 rocks community college to CU College of Nursing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l="32062" r="320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Picture Placeholder 11"/>
          <p:cNvSpPr txBox="1">
            <a:spLocks/>
          </p:cNvSpPr>
          <p:nvPr/>
        </p:nvSpPr>
        <p:spPr>
          <a:xfrm>
            <a:off x="0" y="1"/>
            <a:ext cx="4023360" cy="4745736"/>
          </a:xfrm>
          <a:prstGeom prst="rect">
            <a:avLst/>
          </a:prstGeom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662" y="4981935"/>
            <a:ext cx="1897338" cy="17052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098"/>
            <a:ext cx="1905000" cy="1533525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>
          <a:xfrm>
            <a:off x="-60960" y="-13066"/>
            <a:ext cx="4023360" cy="4745736"/>
          </a:xfrm>
        </p:spPr>
      </p:pic>
      <p:pic>
        <p:nvPicPr>
          <p:cNvPr id="1028" name="Picture 4" descr="Image result for nursing with men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17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230" y="2868176"/>
            <a:ext cx="3329454" cy="18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G.P.A.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3.0 for all prerequisite course work and taken within ten years of time of applying to INP program.  English Composition can be over ten years old.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 or better for all prerequisites (plan for A’s and B’s)</a:t>
            </a:r>
          </a:p>
          <a:p>
            <a:endParaRPr lang="en-US" sz="2400" dirty="0"/>
          </a:p>
          <a:p>
            <a:r>
              <a:rPr lang="en-US" sz="2400" dirty="0" smtClean="0"/>
              <a:t>Preference for 3.0 G.P.A. for all coursework taken as well.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not to take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u="sng" dirty="0" smtClean="0"/>
              <a:t>Courses that are part of first year of program</a:t>
            </a:r>
          </a:p>
          <a:p>
            <a:r>
              <a:rPr lang="en-US" dirty="0" smtClean="0"/>
              <a:t>ENG 122, College Composition II</a:t>
            </a:r>
          </a:p>
          <a:p>
            <a:r>
              <a:rPr lang="en-US" dirty="0" smtClean="0"/>
              <a:t>BIO 201, A &amp; P I</a:t>
            </a:r>
          </a:p>
          <a:p>
            <a:r>
              <a:rPr lang="en-US" dirty="0" smtClean="0"/>
              <a:t>BIO  202,  A &amp; P II</a:t>
            </a:r>
          </a:p>
          <a:p>
            <a:r>
              <a:rPr lang="en-US" dirty="0" smtClean="0"/>
              <a:t>BIO  204, Microbiology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 247, Contemporary World History</a:t>
            </a:r>
          </a:p>
          <a:p>
            <a:r>
              <a:rPr lang="en-US" dirty="0"/>
              <a:t>ANT 250, Medical Anthropology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AP/CLEP/IB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635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uidelines for the transfer of accelerated credit (the College of Nursing may have different standards than Red Rocks CC or other CU campuses)</a:t>
            </a:r>
          </a:p>
          <a:p>
            <a:r>
              <a:rPr lang="en-US" sz="2400" dirty="0" smtClean="0"/>
              <a:t>AP (Variable) and CLEP (54 score or higher) guides may be found through the link below; please contact the College of Nursing for questions about IB credits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www.ucdenver.edu/academics/colleges/nursing/Documents/renamed/ap-credit-transfer-guide.pdf</a:t>
            </a:r>
            <a:endParaRPr lang="en-US" sz="2400" dirty="0" smtClean="0"/>
          </a:p>
          <a:p>
            <a:r>
              <a:rPr lang="en-US" sz="2400" dirty="0" smtClean="0"/>
              <a:t>ENG 121, MAT 121, PSY 101 and SOC 101 can be </a:t>
            </a:r>
            <a:r>
              <a:rPr lang="en-US" sz="2400" dirty="0" err="1" smtClean="0"/>
              <a:t>CLEP’ed</a:t>
            </a:r>
            <a:r>
              <a:rPr lang="en-US" sz="2400" dirty="0" smtClean="0"/>
              <a:t> with score of at least 54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www.ucdenver.edu/academics/colleges/nursing/Documents/PDF/CON_CLEP_Credit_Transfer_Guide.pdf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Strategies to be a competitive candidate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3812"/>
            <a:ext cx="9144000" cy="3868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A’s and B’s in science prerequisites (BIO 111 &amp; CHE 101)</a:t>
            </a:r>
          </a:p>
          <a:p>
            <a:r>
              <a:rPr lang="en-US" sz="2800" dirty="0" smtClean="0"/>
              <a:t>Take your prerequisites at a Colorado Community College.</a:t>
            </a:r>
          </a:p>
          <a:p>
            <a:r>
              <a:rPr lang="en-US" sz="2800" dirty="0" smtClean="0"/>
              <a:t>Keep your G.P.A. at 3.0 or higher for all prerequisites.</a:t>
            </a:r>
          </a:p>
          <a:p>
            <a:r>
              <a:rPr lang="en-US" sz="2800" dirty="0" smtClean="0"/>
              <a:t>Develop your writing skills.</a:t>
            </a:r>
          </a:p>
          <a:p>
            <a:r>
              <a:rPr lang="en-US" sz="2800" dirty="0" smtClean="0"/>
              <a:t>Practice interpersonal communication skills.</a:t>
            </a:r>
          </a:p>
          <a:p>
            <a:r>
              <a:rPr lang="en-US" sz="2800" dirty="0" smtClean="0"/>
              <a:t>Practice interviewing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5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considerations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5878"/>
            <a:ext cx="9144000" cy="38663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/>
          </a:p>
          <a:p>
            <a:r>
              <a:rPr lang="en-US" sz="3200" dirty="0"/>
              <a:t>P</a:t>
            </a:r>
            <a:r>
              <a:rPr lang="en-US" sz="3200" dirty="0" smtClean="0"/>
              <a:t>rerequisites completed at a Colorado  Community College</a:t>
            </a:r>
          </a:p>
          <a:p>
            <a:endParaRPr lang="en-US" sz="3200" dirty="0"/>
          </a:p>
          <a:p>
            <a:r>
              <a:rPr lang="en-US" sz="3200" dirty="0" smtClean="0"/>
              <a:t>In state residency at time of application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24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Application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70468"/>
            <a:ext cx="9144000" cy="420173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Apply January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through March 31 (apply early)</a:t>
            </a:r>
          </a:p>
          <a:p>
            <a:r>
              <a:rPr lang="en-US" sz="2500" dirty="0"/>
              <a:t>Nursing CAS: </a:t>
            </a:r>
            <a:r>
              <a:rPr lang="en-US" sz="2500" dirty="0" smtClean="0">
                <a:hlinkClick r:id="rId2"/>
              </a:rPr>
              <a:t>www.nursingcas.org</a:t>
            </a:r>
            <a:endParaRPr lang="en-US" sz="2500" dirty="0" smtClean="0"/>
          </a:p>
          <a:p>
            <a:r>
              <a:rPr lang="en-US" sz="2500" dirty="0" smtClean="0"/>
              <a:t>$45 application fee</a:t>
            </a:r>
          </a:p>
          <a:p>
            <a:r>
              <a:rPr lang="en-US" sz="2500" dirty="0" smtClean="0"/>
              <a:t>Personal statement</a:t>
            </a:r>
          </a:p>
          <a:p>
            <a:r>
              <a:rPr lang="en-US" sz="2500" dirty="0" smtClean="0"/>
              <a:t>Two letters of reference (one academic)</a:t>
            </a:r>
          </a:p>
          <a:p>
            <a:r>
              <a:rPr lang="en-US" sz="2500" dirty="0" smtClean="0"/>
              <a:t>Resume</a:t>
            </a:r>
          </a:p>
          <a:p>
            <a:r>
              <a:rPr lang="en-US" sz="2500" dirty="0" smtClean="0"/>
              <a:t>Criminal disclosure question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INTERVIEW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62175"/>
            <a:ext cx="9144000" cy="3600450"/>
          </a:xfrm>
        </p:spPr>
        <p:txBody>
          <a:bodyPr/>
          <a:lstStyle/>
          <a:p>
            <a:r>
              <a:rPr lang="en-US" dirty="0" smtClean="0"/>
              <a:t>Practice Interview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Mock Interview: Utilize Career Services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Group activity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Personal Statement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77080"/>
            <a:ext cx="9144000" cy="4195119"/>
          </a:xfrm>
        </p:spPr>
        <p:txBody>
          <a:bodyPr/>
          <a:lstStyle/>
          <a:p>
            <a:r>
              <a:rPr lang="en-US" dirty="0" smtClean="0"/>
              <a:t>Develop your writing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Essay structure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Utilize Writing Center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2144114"/>
            <a:ext cx="3643313" cy="35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12134"/>
            <a:ext cx="9144000" cy="4060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Importance of strong verbal and written communication skills</a:t>
            </a:r>
          </a:p>
          <a:p>
            <a:endParaRPr lang="en-US" sz="2800" dirty="0" smtClean="0"/>
          </a:p>
          <a:p>
            <a:r>
              <a:rPr lang="en-US" sz="2800" dirty="0" smtClean="0"/>
              <a:t>Who needs TOEFL/IELTS? </a:t>
            </a:r>
          </a:p>
          <a:p>
            <a:endParaRPr lang="en-US" sz="2800" dirty="0" smtClean="0"/>
          </a:p>
          <a:p>
            <a:r>
              <a:rPr lang="en-US" sz="2800" dirty="0" smtClean="0"/>
              <a:t>Minimum scores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0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First year of program – at RRCC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45677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Fall Semester</a:t>
            </a:r>
          </a:p>
          <a:p>
            <a:r>
              <a:rPr lang="en-US" dirty="0" smtClean="0"/>
              <a:t>BIO 201, Human Anatomy &amp; Physiology I</a:t>
            </a:r>
          </a:p>
          <a:p>
            <a:r>
              <a:rPr lang="en-US" dirty="0" smtClean="0"/>
              <a:t>BIO 204, Microbiology</a:t>
            </a:r>
          </a:p>
          <a:p>
            <a:r>
              <a:rPr lang="en-US" dirty="0" smtClean="0"/>
              <a:t>ENG 122, English Composition II</a:t>
            </a:r>
          </a:p>
          <a:p>
            <a:r>
              <a:rPr lang="en-US" dirty="0" smtClean="0"/>
              <a:t>PHI 112, Ethics</a:t>
            </a:r>
          </a:p>
          <a:p>
            <a:pPr marL="45720" indent="0">
              <a:buNone/>
            </a:pPr>
            <a:r>
              <a:rPr lang="en-US" b="1" dirty="0" smtClean="0"/>
              <a:t>Spring Semester</a:t>
            </a:r>
          </a:p>
          <a:p>
            <a:r>
              <a:rPr lang="en-US" dirty="0" smtClean="0"/>
              <a:t>BIO 202, Human Anatomy &amp; Physiology II</a:t>
            </a:r>
          </a:p>
          <a:p>
            <a:r>
              <a:rPr lang="en-US" dirty="0" smtClean="0"/>
              <a:t>ANT 250, Medical Anthropology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247, Contemporary World History</a:t>
            </a:r>
          </a:p>
          <a:p>
            <a:r>
              <a:rPr lang="en-US" dirty="0" smtClean="0"/>
              <a:t>HRP 219, Pathway to Professional Nursing II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hlinkClick r:id="rId2"/>
              </a:rPr>
              <a:t>Nursing as a career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74788"/>
            <a:ext cx="9144000" cy="39974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Helping professional</a:t>
            </a:r>
          </a:p>
          <a:p>
            <a:r>
              <a:rPr lang="en-US" sz="3200" dirty="0" smtClean="0"/>
              <a:t>Critical thinking</a:t>
            </a:r>
          </a:p>
          <a:p>
            <a:r>
              <a:rPr lang="en-US" sz="3200" dirty="0" smtClean="0"/>
              <a:t>Patient advocate and team player</a:t>
            </a:r>
          </a:p>
          <a:p>
            <a:r>
              <a:rPr lang="en-US" sz="3200" dirty="0" smtClean="0"/>
              <a:t>Technical Skills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End of First Year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7558"/>
            <a:ext cx="9144000" cy="40346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Graduate from Red Rocks with Associate of Science (AS</a:t>
            </a:r>
            <a:r>
              <a:rPr lang="en-US" sz="2400" smtClean="0"/>
              <a:t>) degree</a:t>
            </a: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Transition to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Must maintain a minimum 3.0 cumulative G.P.A. in order to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Costs of program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96224"/>
            <a:ext cx="9144000" cy="417597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400" b="1" u="sng" dirty="0" smtClean="0"/>
              <a:t>At Red Rocks</a:t>
            </a:r>
          </a:p>
          <a:p>
            <a:r>
              <a:rPr lang="en-US" sz="2400" b="1" dirty="0" smtClean="0"/>
              <a:t>$9887 Tuition &amp; Fees</a:t>
            </a:r>
            <a:r>
              <a:rPr lang="en-US" sz="2400" dirty="0" smtClean="0"/>
              <a:t>(with </a:t>
            </a:r>
            <a:r>
              <a:rPr lang="en-US" sz="2400" dirty="0" smtClean="0"/>
              <a:t>COF) – at </a:t>
            </a:r>
            <a:r>
              <a:rPr lang="en-US" sz="2400" dirty="0" smtClean="0"/>
              <a:t>2017-18 </a:t>
            </a:r>
            <a:r>
              <a:rPr lang="en-US" sz="2400" dirty="0" smtClean="0"/>
              <a:t>costs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includes </a:t>
            </a:r>
            <a:r>
              <a:rPr lang="en-US" sz="2400" dirty="0" smtClean="0"/>
              <a:t>10 </a:t>
            </a:r>
            <a:r>
              <a:rPr lang="en-US" sz="2400" dirty="0" smtClean="0"/>
              <a:t>prerequisite courses) = 62 credits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ooks </a:t>
            </a:r>
            <a:r>
              <a:rPr lang="en-US" sz="2400" dirty="0" smtClean="0"/>
              <a:t>for </a:t>
            </a:r>
            <a:r>
              <a:rPr lang="en-US" sz="2400" dirty="0" smtClean="0"/>
              <a:t>19 </a:t>
            </a:r>
            <a:r>
              <a:rPr lang="en-US" sz="2400" dirty="0" smtClean="0"/>
              <a:t>courses at </a:t>
            </a:r>
            <a:r>
              <a:rPr lang="en-US" sz="2400" u="sng" dirty="0" smtClean="0"/>
              <a:t>estimated</a:t>
            </a:r>
            <a:r>
              <a:rPr lang="en-US" sz="2400" dirty="0" smtClean="0"/>
              <a:t> </a:t>
            </a:r>
            <a:r>
              <a:rPr lang="en-US" sz="2400" dirty="0" smtClean="0"/>
              <a:t>$200 per course = $</a:t>
            </a:r>
            <a:r>
              <a:rPr lang="en-US" sz="2400" dirty="0" smtClean="0"/>
              <a:t>3800</a:t>
            </a:r>
            <a:endParaRPr lang="en-US" sz="2400" dirty="0" smtClean="0"/>
          </a:p>
          <a:p>
            <a:r>
              <a:rPr lang="en-US" sz="2400" dirty="0" smtClean="0"/>
              <a:t>Total at RRCC at current rates = </a:t>
            </a:r>
            <a:r>
              <a:rPr lang="en-US" sz="2400" u="sng" dirty="0" smtClean="0"/>
              <a:t>$</a:t>
            </a:r>
            <a:r>
              <a:rPr lang="en-US" sz="2400" u="sng" dirty="0" smtClean="0"/>
              <a:t>13,687</a:t>
            </a:r>
            <a:endParaRPr lang="en-US" sz="2400" u="sng" dirty="0" smtClean="0"/>
          </a:p>
          <a:p>
            <a:pPr marL="45720" indent="0">
              <a:buNone/>
            </a:pPr>
            <a:r>
              <a:rPr lang="en-US" sz="2400" b="1" u="sng" dirty="0" smtClean="0"/>
              <a:t>At CU</a:t>
            </a:r>
          </a:p>
          <a:p>
            <a:r>
              <a:rPr lang="en-US" sz="2400" dirty="0" smtClean="0"/>
              <a:t>$</a:t>
            </a:r>
            <a:r>
              <a:rPr lang="en-US" sz="2400" dirty="0" smtClean="0"/>
              <a:t>32,000 </a:t>
            </a:r>
            <a:r>
              <a:rPr lang="en-US" sz="2400" dirty="0" smtClean="0"/>
              <a:t>(roughly which includes fees, books and supplies for six semester) – at current </a:t>
            </a:r>
            <a:r>
              <a:rPr lang="en-US" sz="2400" dirty="0" smtClean="0"/>
              <a:t>prices. Does not include health </a:t>
            </a:r>
            <a:r>
              <a:rPr lang="en-US" sz="2400" dirty="0"/>
              <a:t>i</a:t>
            </a:r>
            <a:r>
              <a:rPr lang="en-US" sz="2400" dirty="0" smtClean="0"/>
              <a:t>nsurance.</a:t>
            </a:r>
            <a:endParaRPr lang="en-US" sz="2400" dirty="0"/>
          </a:p>
          <a:p>
            <a:pPr marL="4572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u="sng" dirty="0" smtClean="0"/>
              <a:t>Total: </a:t>
            </a:r>
            <a:r>
              <a:rPr lang="en-US" sz="2400" b="1" u="sng" dirty="0" smtClean="0"/>
              <a:t>$</a:t>
            </a:r>
            <a:r>
              <a:rPr lang="en-US" sz="2400" b="1" u="sng" dirty="0" smtClean="0"/>
              <a:t>45,687</a:t>
            </a:r>
            <a:r>
              <a:rPr lang="en-US" sz="2400" b="1" u="sng" dirty="0" smtClean="0"/>
              <a:t> </a:t>
            </a:r>
            <a:r>
              <a:rPr lang="en-US" sz="2400" b="1" u="sng" dirty="0" smtClean="0"/>
              <a:t>at current prices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9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Transition to Cu CON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678"/>
            <a:ext cx="9144000" cy="42365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Block Scheduling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Cohort: 135 students at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Clinical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3429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47740"/>
            <a:ext cx="9144000" cy="4124459"/>
          </a:xfrm>
        </p:spPr>
        <p:txBody>
          <a:bodyPr/>
          <a:lstStyle/>
          <a:p>
            <a:r>
              <a:rPr lang="en-US" sz="2500" dirty="0"/>
              <a:t>Clinical Groupings and Skills </a:t>
            </a:r>
            <a:r>
              <a:rPr lang="en-US" sz="2500" dirty="0" smtClean="0"/>
              <a:t>Labs</a:t>
            </a:r>
          </a:p>
          <a:p>
            <a:pPr marL="45720" indent="0">
              <a:buNone/>
            </a:pPr>
            <a:endParaRPr lang="en-US" sz="2500" dirty="0" smtClean="0"/>
          </a:p>
          <a:p>
            <a:r>
              <a:rPr lang="en-US" sz="2500" dirty="0" smtClean="0"/>
              <a:t>Clinical Education Settings</a:t>
            </a:r>
          </a:p>
          <a:p>
            <a:endParaRPr lang="en-US" sz="2500" dirty="0" smtClean="0"/>
          </a:p>
          <a:p>
            <a:r>
              <a:rPr lang="en-US" sz="2500" dirty="0" smtClean="0"/>
              <a:t>Clinical Compliance</a:t>
            </a:r>
          </a:p>
          <a:p>
            <a:endParaRPr lang="en-US" sz="2500" dirty="0" smtClean="0"/>
          </a:p>
          <a:p>
            <a:r>
              <a:rPr lang="en-US" sz="2500" dirty="0" smtClean="0"/>
              <a:t>Senior Practicum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1830"/>
            <a:ext cx="9144000" cy="42403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Expectations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Working While in the Program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Leave of Absence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if I’m not accepted?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150772"/>
            <a:ext cx="9144000" cy="4021428"/>
          </a:xfrm>
        </p:spPr>
        <p:txBody>
          <a:bodyPr/>
          <a:lstStyle/>
          <a:p>
            <a:r>
              <a:rPr lang="en-US" sz="2500" dirty="0" smtClean="0"/>
              <a:t>Apply to UC CON Traditional Program</a:t>
            </a:r>
          </a:p>
          <a:p>
            <a:r>
              <a:rPr lang="en-US" sz="2500" dirty="0" smtClean="0"/>
              <a:t>MSUD</a:t>
            </a:r>
          </a:p>
          <a:p>
            <a:r>
              <a:rPr lang="en-US" sz="2500" dirty="0" smtClean="0"/>
              <a:t>Regis</a:t>
            </a:r>
          </a:p>
          <a:p>
            <a:r>
              <a:rPr lang="en-US" sz="2500" smtClean="0"/>
              <a:t>FRCC or ACC</a:t>
            </a:r>
            <a:endParaRPr lang="en-US" sz="2500" dirty="0" smtClean="0"/>
          </a:p>
          <a:p>
            <a:r>
              <a:rPr lang="en-US" sz="2500" dirty="0" smtClean="0"/>
              <a:t>DORA List of approved Nursing programs: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drive.google.com/file/d/0B-K5DhxXxJZbM3NHdHh3Q1ZHUWs/view?pli=1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Check our website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www.rrcc.edu/integrative-nursing-pathway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www.ucdenver.edu/academics/colleges/nursing/programs-admissions/bachelors-programs/Pages/IntegratedNursingPathway.aspx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updates and revisions</a:t>
            </a:r>
          </a:p>
          <a:p>
            <a:endParaRPr lang="en-US" dirty="0" smtClean="0"/>
          </a:p>
          <a:p>
            <a:r>
              <a:rPr lang="en-US" dirty="0" smtClean="0"/>
              <a:t>FAQ’s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6" y="2917709"/>
            <a:ext cx="5434884" cy="39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RRCC </a:t>
            </a:r>
            <a:r>
              <a:rPr lang="en-US" smtClean="0"/>
              <a:t>INP cohort </a:t>
            </a:r>
            <a:r>
              <a:rPr lang="en-US" dirty="0" smtClean="0"/>
              <a:t>(and others)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985837"/>
            <a:ext cx="8220075" cy="6165057"/>
          </a:xfrm>
        </p:spPr>
      </p:pic>
    </p:spTree>
    <p:extLst>
      <p:ext uri="{BB962C8B-B14F-4D97-AF65-F5344CB8AC3E}">
        <p14:creationId xmlns:p14="http://schemas.microsoft.com/office/powerpoint/2010/main" val="5791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2017-18 cohort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1450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8719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Contact info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Carmen Stephens, DNP, RN: Nursing Faculty – 303-914-6081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Carmen.Stephens@rrcc.edu</a:t>
            </a:r>
            <a:endParaRPr lang="en-US" sz="24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Dan Macy: INP Advisor – 303-914-6016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dan.macy@rrcc.edu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Amy Sturrock, INP CU CON Advisor – 303-724-1485 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amy.sturrock@ucdenver.edu</a:t>
            </a:r>
            <a:endParaRPr lang="en-US" sz="2400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hlinkClick r:id="rId2"/>
              </a:rPr>
              <a:t>ANA </a:t>
            </a:r>
            <a:r>
              <a:rPr lang="en-US" sz="5400" b="1" smtClean="0">
                <a:hlinkClick r:id="rId2"/>
              </a:rPr>
              <a:t>BSN 80/2020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99256"/>
            <a:ext cx="9144000" cy="4072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American Nursing Association initiative to have 80 percent of hospital nurses with Bachelor of Science degrees by 2020.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Questions ?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www.onetonline.org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43" y="2752559"/>
            <a:ext cx="6192114" cy="2381582"/>
          </a:xfrm>
        </p:spPr>
      </p:pic>
      <p:sp>
        <p:nvSpPr>
          <p:cNvPr id="5" name="TextBox 4"/>
          <p:cNvSpPr txBox="1"/>
          <p:nvPr/>
        </p:nvSpPr>
        <p:spPr>
          <a:xfrm>
            <a:off x="1743075" y="1800225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Yearly Salary Colorado compared to U.S. average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45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491514"/>
              </p:ext>
            </p:extLst>
          </p:nvPr>
        </p:nvGraphicFramePr>
        <p:xfrm>
          <a:off x="1576218" y="2979420"/>
          <a:ext cx="9137820" cy="2423160"/>
        </p:xfrm>
        <a:graphic>
          <a:graphicData uri="http://schemas.openxmlformats.org/drawingml/2006/table">
            <a:tbl>
              <a:tblPr/>
              <a:tblGrid>
                <a:gridCol w="2033165">
                  <a:extLst>
                    <a:ext uri="{9D8B030D-6E8A-4147-A177-3AD203B41FA5}">
                      <a16:colId xmlns:a16="http://schemas.microsoft.com/office/drawing/2014/main" val="385862996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4268030670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49909682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1023954463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34943633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United States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44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5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2,751,000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3,190,300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+16%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108,840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5957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Colorado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81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0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44,840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59,660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+33%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2,350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911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2814" y="557596"/>
            <a:ext cx="73646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Projected Annual Job Openings refers to the average annual job openings due to growth and net replacement.</a:t>
            </a:r>
          </a:p>
        </p:txBody>
      </p:sp>
    </p:spTree>
    <p:extLst>
      <p:ext uri="{BB962C8B-B14F-4D97-AF65-F5344CB8AC3E}">
        <p14:creationId xmlns:p14="http://schemas.microsoft.com/office/powerpoint/2010/main" val="3281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INP Program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RRCC &amp; CU Nursing partnership</a:t>
            </a:r>
          </a:p>
          <a:p>
            <a:r>
              <a:rPr lang="en-US" sz="2500" dirty="0" smtClean="0"/>
              <a:t>Cohort model</a:t>
            </a:r>
          </a:p>
          <a:p>
            <a:r>
              <a:rPr lang="en-US" sz="2500" dirty="0" smtClean="0"/>
              <a:t>First year at RRCC than transition to CU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351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73498"/>
            <a:ext cx="9144000" cy="4098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Bachelor’s or Master’s degree</a:t>
            </a:r>
          </a:p>
          <a:p>
            <a:r>
              <a:rPr lang="en-US" sz="2400" dirty="0" smtClean="0"/>
              <a:t>RN or LPN licensure</a:t>
            </a:r>
          </a:p>
          <a:p>
            <a:endParaRPr lang="en-US" sz="2400" dirty="0"/>
          </a:p>
          <a:p>
            <a:pPr marL="45720" indent="0">
              <a:buNone/>
            </a:pPr>
            <a:r>
              <a:rPr lang="en-US" sz="2400" b="1" dirty="0" smtClean="0"/>
              <a:t>What is OK?</a:t>
            </a:r>
          </a:p>
          <a:p>
            <a:r>
              <a:rPr lang="en-US" sz="2400" dirty="0" smtClean="0"/>
              <a:t>Nursing Assistant, Medical Assistant, Phlebotomist and any Associate Degree</a:t>
            </a:r>
          </a:p>
        </p:txBody>
      </p:sp>
    </p:spTree>
    <p:extLst>
      <p:ext uri="{BB962C8B-B14F-4D97-AF65-F5344CB8AC3E}">
        <p14:creationId xmlns:p14="http://schemas.microsoft.com/office/powerpoint/2010/main" val="41263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Prerequisites  (</a:t>
            </a:r>
            <a:r>
              <a:rPr lang="en-US" sz="4000" b="1" u="sng" dirty="0" smtClean="0"/>
              <a:t>ten  year window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 121, College Composition I (this class can be over ten years old)</a:t>
            </a:r>
          </a:p>
          <a:p>
            <a:r>
              <a:rPr lang="en-US" dirty="0" smtClean="0"/>
              <a:t>BIO 111, General College Biology</a:t>
            </a:r>
          </a:p>
          <a:p>
            <a:r>
              <a:rPr lang="en-US" dirty="0" smtClean="0"/>
              <a:t>CHE 101, Intro  to Chemistry</a:t>
            </a:r>
          </a:p>
          <a:p>
            <a:r>
              <a:rPr lang="en-US" dirty="0" smtClean="0"/>
              <a:t>MAT 135, Intro to Statistics</a:t>
            </a:r>
          </a:p>
          <a:p>
            <a:r>
              <a:rPr lang="en-US" dirty="0" smtClean="0"/>
              <a:t>MAT 121, College Algebra (or higher)</a:t>
            </a:r>
          </a:p>
          <a:p>
            <a:r>
              <a:rPr lang="en-US" dirty="0" smtClean="0"/>
              <a:t>PSY 101, General Psychology I</a:t>
            </a:r>
          </a:p>
          <a:p>
            <a:r>
              <a:rPr lang="en-US" dirty="0" smtClean="0"/>
              <a:t>SOC 101, Intro to Sociology</a:t>
            </a:r>
          </a:p>
          <a:p>
            <a:r>
              <a:rPr lang="en-US" dirty="0" smtClean="0"/>
              <a:t>HWE 100, Human Nutrition</a:t>
            </a:r>
          </a:p>
          <a:p>
            <a:r>
              <a:rPr lang="en-US" dirty="0" smtClean="0"/>
              <a:t>One GTAH1 or GTAH2 course (GTAH=Guaranteed Transfer Arts &amp; Humanities)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January 2019 application period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Additional Prerequisite: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sz="2800" dirty="0" smtClean="0"/>
              <a:t>COM 220, Intercultural Communications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25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822</Words>
  <Application>Microsoft Office PowerPoint</Application>
  <PresentationFormat>Widescreen</PresentationFormat>
  <Paragraphs>190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Health Fitness 16x9</vt:lpstr>
      <vt:lpstr>Integrative Nursing Pathway: INP</vt:lpstr>
      <vt:lpstr>Nursing as a career</vt:lpstr>
      <vt:lpstr>ANA BSN 80/2020</vt:lpstr>
      <vt:lpstr>www.onetonline.org </vt:lpstr>
      <vt:lpstr>PowerPoint Presentation</vt:lpstr>
      <vt:lpstr>INP Program Overview </vt:lpstr>
      <vt:lpstr>Exclusions</vt:lpstr>
      <vt:lpstr>Prerequisites  (ten  year window)</vt:lpstr>
      <vt:lpstr>Starting January 2019 application period </vt:lpstr>
      <vt:lpstr>G.P.A.</vt:lpstr>
      <vt:lpstr>What not to take</vt:lpstr>
      <vt:lpstr>AP/CLEP/IB</vt:lpstr>
      <vt:lpstr>Strategies to be a competitive candidate</vt:lpstr>
      <vt:lpstr>Other considerations </vt:lpstr>
      <vt:lpstr>Application Process</vt:lpstr>
      <vt:lpstr>INTERVIEW</vt:lpstr>
      <vt:lpstr>Personal Statement</vt:lpstr>
      <vt:lpstr>Language requirement</vt:lpstr>
      <vt:lpstr>First year of program – at RRCC</vt:lpstr>
      <vt:lpstr>End of First Year</vt:lpstr>
      <vt:lpstr>Costs of program</vt:lpstr>
      <vt:lpstr>Transition to Cu CON</vt:lpstr>
      <vt:lpstr>Transition to CU CON - continued</vt:lpstr>
      <vt:lpstr>Transition to CU Con - continued</vt:lpstr>
      <vt:lpstr>What if I’m not accepted?</vt:lpstr>
      <vt:lpstr>Check our website</vt:lpstr>
      <vt:lpstr>First RRCC INP cohort (and others)</vt:lpstr>
      <vt:lpstr>2017-18 cohort</vt:lpstr>
      <vt:lpstr>Contact info</vt:lpstr>
      <vt:lpstr>Questions ?</vt:lpstr>
      <vt:lpstr>Thank You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2015-08-21T17:36:06Z</dcterms:created>
  <dcterms:modified xsi:type="dcterms:W3CDTF">2018-02-08T18:17:10Z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