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33"/>
  </p:notesMasterIdLst>
  <p:handoutMasterIdLst>
    <p:handoutMasterId r:id="rId34"/>
  </p:handoutMasterIdLst>
  <p:sldIdLst>
    <p:sldId id="262" r:id="rId3"/>
    <p:sldId id="257" r:id="rId4"/>
    <p:sldId id="307" r:id="rId5"/>
    <p:sldId id="297" r:id="rId6"/>
    <p:sldId id="298" r:id="rId7"/>
    <p:sldId id="279" r:id="rId8"/>
    <p:sldId id="283" r:id="rId9"/>
    <p:sldId id="280" r:id="rId10"/>
    <p:sldId id="281" r:id="rId11"/>
    <p:sldId id="288" r:id="rId12"/>
    <p:sldId id="303" r:id="rId13"/>
    <p:sldId id="304" r:id="rId14"/>
    <p:sldId id="296" r:id="rId15"/>
    <p:sldId id="282" r:id="rId16"/>
    <p:sldId id="301" r:id="rId17"/>
    <p:sldId id="302" r:id="rId18"/>
    <p:sldId id="286" r:id="rId19"/>
    <p:sldId id="289" r:id="rId20"/>
    <p:sldId id="290" r:id="rId21"/>
    <p:sldId id="300" r:id="rId22"/>
    <p:sldId id="291" r:id="rId23"/>
    <p:sldId id="292" r:id="rId24"/>
    <p:sldId id="293" r:id="rId25"/>
    <p:sldId id="275" r:id="rId26"/>
    <p:sldId id="274" r:id="rId27"/>
    <p:sldId id="306" r:id="rId28"/>
    <p:sldId id="308" r:id="rId29"/>
    <p:sldId id="295" r:id="rId30"/>
    <p:sldId id="272" r:id="rId31"/>
    <p:sldId id="27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5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40"/>
    </p:cViewPr>
  </p:sorterViewPr>
  <p:notesViewPr>
    <p:cSldViewPr snapToGrid="0"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denver.edu/academics/colleges/nursing/Documents/PDF/CON_CLEP_Credit_Transfer_Guide.pdf" TargetMode="External"/><Relationship Id="rId2" Type="http://schemas.openxmlformats.org/officeDocument/2006/relationships/hyperlink" Target="http://www.ucdenver.edu/academics/colleges/nursing/Documents/renamed/ap-credit-transfer-guide.pdf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rsingcas.org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etonline.org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0B-K5DhxXxJZbM3NHdHh3Q1ZHUWs/view?pli=1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denver.edu/academics/colleges/nursing/programs-admissions/bachelors-programs/Pages/IntegratedNursingPathway.aspx" TargetMode="External"/><Relationship Id="rId2" Type="http://schemas.openxmlformats.org/officeDocument/2006/relationships/hyperlink" Target="http://www.rrcc.edu/integrative-nursing-pathway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dan.macy@rrcc.edu" TargetMode="External"/><Relationship Id="rId2" Type="http://schemas.openxmlformats.org/officeDocument/2006/relationships/hyperlink" Target="mailto:Jennifer.bresnahan@rrcc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my.sturrock@ucdenver.edu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rsingworld.org/FunctionalMenuCategories/AboutANA/ANAStrategicPlan/2017-2020-StrategicPlan.pdf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onetonline.org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eerinfonet.org/faq_info.asp?question=107&amp;id=1&amp;nodeid=102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Integrative Nursing Pathway: INP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Red rocks community college to CU College of Nursing</a:t>
            </a:r>
            <a:endParaRPr lang="en-US" dirty="0"/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idx="12"/>
          </p:nvPr>
        </p:nvPicPr>
        <p:blipFill>
          <a:blip r:embed="rId2"/>
          <a:srcRect l="32062" r="3206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" name="Picture Placeholder 11"/>
          <p:cNvSpPr txBox="1">
            <a:spLocks/>
          </p:cNvSpPr>
          <p:nvPr/>
        </p:nvSpPr>
        <p:spPr>
          <a:xfrm>
            <a:off x="0" y="1"/>
            <a:ext cx="4023360" cy="4745736"/>
          </a:xfrm>
          <a:prstGeom prst="rect">
            <a:avLst/>
          </a:prstGeom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662" y="4981935"/>
            <a:ext cx="1897338" cy="17052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1098"/>
            <a:ext cx="1905000" cy="1533525"/>
          </a:xfrm>
          <a:prstGeom prst="rect">
            <a:avLst/>
          </a:prstGeom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r="21741"/>
          <a:stretch>
            <a:fillRect/>
          </a:stretch>
        </p:blipFill>
        <p:spPr>
          <a:xfrm>
            <a:off x="-60960" y="-13066"/>
            <a:ext cx="4023360" cy="4745736"/>
          </a:xfrm>
        </p:spPr>
      </p:pic>
      <p:pic>
        <p:nvPicPr>
          <p:cNvPr id="1028" name="Picture 4" descr="Image result for nursing with men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2" r="2179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1230" y="2868176"/>
            <a:ext cx="3329454" cy="186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What not to take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b="1" u="sng" dirty="0" smtClean="0"/>
              <a:t>Courses that are part of first year of program</a:t>
            </a:r>
          </a:p>
          <a:p>
            <a:r>
              <a:rPr lang="en-US" dirty="0" smtClean="0"/>
              <a:t>ENG 122, College Composition II</a:t>
            </a:r>
          </a:p>
          <a:p>
            <a:r>
              <a:rPr lang="en-US" dirty="0" smtClean="0"/>
              <a:t>BIO 201, A &amp; P I</a:t>
            </a:r>
          </a:p>
          <a:p>
            <a:r>
              <a:rPr lang="en-US" dirty="0" smtClean="0"/>
              <a:t>BIO  202,  A &amp; P II</a:t>
            </a:r>
          </a:p>
          <a:p>
            <a:r>
              <a:rPr lang="en-US" dirty="0" smtClean="0"/>
              <a:t>BIO  204, Microbiology</a:t>
            </a:r>
          </a:p>
          <a:p>
            <a:r>
              <a:rPr lang="en-US" dirty="0" smtClean="0"/>
              <a:t>PSY 235, Human Growth and Development</a:t>
            </a:r>
          </a:p>
          <a:p>
            <a:r>
              <a:rPr lang="en-US" dirty="0" smtClean="0"/>
              <a:t>HIS  247, Contemporary World History</a:t>
            </a:r>
          </a:p>
          <a:p>
            <a:r>
              <a:rPr lang="en-US" dirty="0"/>
              <a:t>ANT 250, Medical Anthropology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0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AP/CLEP/IB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14499"/>
            <a:ext cx="9144000" cy="47635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G</a:t>
            </a:r>
            <a:r>
              <a:rPr lang="en-US" sz="2400" dirty="0" smtClean="0"/>
              <a:t>uidelines for the transfer of accelerated credit (the College of Nursing may have different standards than Red Rocks CC or other CU campuses)</a:t>
            </a:r>
          </a:p>
          <a:p>
            <a:r>
              <a:rPr lang="en-US" sz="2400" dirty="0" smtClean="0"/>
              <a:t>AP (Variable) and CLEP (54 score or higher) guides may be found through the link below; please contact the College of Nursing for questions about IB credits</a:t>
            </a:r>
          </a:p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www.ucdenver.edu/academics/colleges/nursing/Documents/renamed/ap-credit-transfer-guide.pdf</a:t>
            </a:r>
            <a:endParaRPr lang="en-US" sz="2400" dirty="0" smtClean="0"/>
          </a:p>
          <a:p>
            <a:r>
              <a:rPr lang="en-US" sz="2400" dirty="0" smtClean="0"/>
              <a:t>ENG 121, MAT 121, PSY 101 and SOC 101 can be </a:t>
            </a:r>
            <a:r>
              <a:rPr lang="en-US" sz="2400" dirty="0" err="1" smtClean="0"/>
              <a:t>CLEP’ed</a:t>
            </a:r>
            <a:r>
              <a:rPr lang="en-US" sz="2400" dirty="0" smtClean="0"/>
              <a:t> with score of at least 54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www.ucdenver.edu/academics/colleges/nursing/Documents/PDF/CON_CLEP_Credit_Transfer_Guide.pdf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6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Strategies to be a competitive candidate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303812"/>
            <a:ext cx="9144000" cy="38683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A’s and B’s in science prerequisites (BIO 111 &amp; CHE 101)</a:t>
            </a:r>
          </a:p>
          <a:p>
            <a:r>
              <a:rPr lang="en-US" sz="2800" dirty="0" smtClean="0"/>
              <a:t>Take your prerequisites at a Colorado Community College.</a:t>
            </a:r>
          </a:p>
          <a:p>
            <a:r>
              <a:rPr lang="en-US" sz="2800" dirty="0" smtClean="0"/>
              <a:t>Keep your G.P.A. at 3.0 or higher for all prerequisites.</a:t>
            </a:r>
          </a:p>
          <a:p>
            <a:r>
              <a:rPr lang="en-US" sz="2800" dirty="0" smtClean="0"/>
              <a:t>Develop your writing skills.</a:t>
            </a:r>
          </a:p>
          <a:p>
            <a:r>
              <a:rPr lang="en-US" sz="2800" dirty="0" smtClean="0"/>
              <a:t>Practice interpersonal communication skills.</a:t>
            </a:r>
          </a:p>
          <a:p>
            <a:r>
              <a:rPr lang="en-US" sz="2800" dirty="0" smtClean="0"/>
              <a:t>Practice interviewing skills.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655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considerations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305878"/>
            <a:ext cx="9144000" cy="386632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3200" dirty="0"/>
          </a:p>
          <a:p>
            <a:r>
              <a:rPr lang="en-US" sz="3200" dirty="0"/>
              <a:t>P</a:t>
            </a:r>
            <a:r>
              <a:rPr lang="en-US" sz="3200" dirty="0" smtClean="0"/>
              <a:t>rerequisites completed at a Colorado  Community College</a:t>
            </a:r>
          </a:p>
          <a:p>
            <a:endParaRPr lang="en-US" sz="3200" dirty="0"/>
          </a:p>
          <a:p>
            <a:r>
              <a:rPr lang="en-US" sz="3200" dirty="0" smtClean="0"/>
              <a:t>In state residency at time of application</a:t>
            </a:r>
          </a:p>
          <a:p>
            <a:pPr marL="4572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5245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Application Process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70468"/>
            <a:ext cx="9144000" cy="4201732"/>
          </a:xfrm>
        </p:spPr>
        <p:txBody>
          <a:bodyPr>
            <a:normAutofit/>
          </a:bodyPr>
          <a:lstStyle/>
          <a:p>
            <a:r>
              <a:rPr lang="en-US" sz="2500" dirty="0" smtClean="0"/>
              <a:t>Apply January 1</a:t>
            </a:r>
            <a:r>
              <a:rPr lang="en-US" sz="2500" baseline="30000" dirty="0" smtClean="0"/>
              <a:t>st</a:t>
            </a:r>
            <a:r>
              <a:rPr lang="en-US" sz="2500" dirty="0" smtClean="0"/>
              <a:t> through March 31 (apply </a:t>
            </a:r>
            <a:r>
              <a:rPr lang="en-US" sz="2500" smtClean="0"/>
              <a:t>early)</a:t>
            </a:r>
            <a:endParaRPr lang="en-US" sz="2500" dirty="0" smtClean="0"/>
          </a:p>
          <a:p>
            <a:r>
              <a:rPr lang="en-US" sz="2500" dirty="0"/>
              <a:t>Nursing CAS: </a:t>
            </a:r>
            <a:r>
              <a:rPr lang="en-US" sz="2500" dirty="0" smtClean="0">
                <a:hlinkClick r:id="rId2"/>
              </a:rPr>
              <a:t>www.nursingcas.org</a:t>
            </a:r>
            <a:endParaRPr lang="en-US" sz="2500" dirty="0" smtClean="0"/>
          </a:p>
          <a:p>
            <a:r>
              <a:rPr lang="en-US" sz="2500" dirty="0" smtClean="0"/>
              <a:t>$45 application fee</a:t>
            </a:r>
          </a:p>
          <a:p>
            <a:r>
              <a:rPr lang="en-US" sz="2500" dirty="0" smtClean="0"/>
              <a:t>Personal statement</a:t>
            </a:r>
          </a:p>
          <a:p>
            <a:r>
              <a:rPr lang="en-US" sz="2500" dirty="0" smtClean="0"/>
              <a:t>Two letters of reference (one academic)</a:t>
            </a:r>
          </a:p>
          <a:p>
            <a:r>
              <a:rPr lang="en-US" sz="2500" dirty="0" smtClean="0"/>
              <a:t>Resume</a:t>
            </a:r>
          </a:p>
          <a:p>
            <a:r>
              <a:rPr lang="en-US" sz="2500" dirty="0" smtClean="0"/>
              <a:t>Criminal disclosure question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3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INTERVIEW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62175"/>
            <a:ext cx="9144000" cy="3600450"/>
          </a:xfrm>
        </p:spPr>
        <p:txBody>
          <a:bodyPr/>
          <a:lstStyle/>
          <a:p>
            <a:r>
              <a:rPr lang="en-US" dirty="0" smtClean="0"/>
              <a:t>Practice Interview Skills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Mock Interview: Utilize Career Services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Interview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7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Personal Statement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your writing skills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Essay structure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Utilize Writing Center</a:t>
            </a:r>
          </a:p>
          <a:p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212" y="2144114"/>
            <a:ext cx="3643313" cy="359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9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Language requirement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12134"/>
            <a:ext cx="9144000" cy="406006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Importance of strong verbal and written communication skills</a:t>
            </a:r>
          </a:p>
          <a:p>
            <a:endParaRPr lang="en-US" sz="2800" dirty="0" smtClean="0"/>
          </a:p>
          <a:p>
            <a:r>
              <a:rPr lang="en-US" sz="2800" dirty="0" smtClean="0"/>
              <a:t>Who needs TOEFL/IELTS? </a:t>
            </a:r>
          </a:p>
          <a:p>
            <a:endParaRPr lang="en-US" sz="2800" dirty="0" smtClean="0"/>
          </a:p>
          <a:p>
            <a:r>
              <a:rPr lang="en-US" sz="2800" dirty="0" smtClean="0"/>
              <a:t>Minimum scores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803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First year of program – at RRCC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14499"/>
            <a:ext cx="9144000" cy="4745677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b="1" dirty="0" smtClean="0"/>
              <a:t>Fall Semester</a:t>
            </a:r>
          </a:p>
          <a:p>
            <a:r>
              <a:rPr lang="en-US" dirty="0" smtClean="0"/>
              <a:t>BIO 201, Human Anatomy &amp; Physiology I</a:t>
            </a:r>
          </a:p>
          <a:p>
            <a:r>
              <a:rPr lang="en-US" dirty="0" smtClean="0"/>
              <a:t>BIO 204, Microbiology</a:t>
            </a:r>
          </a:p>
          <a:p>
            <a:r>
              <a:rPr lang="en-US" dirty="0" smtClean="0"/>
              <a:t>ENG 122, English Composition II</a:t>
            </a:r>
          </a:p>
          <a:p>
            <a:r>
              <a:rPr lang="en-US" dirty="0" smtClean="0"/>
              <a:t>HPR 209, Pathway to Professional Nursing I</a:t>
            </a:r>
          </a:p>
          <a:p>
            <a:pPr marL="45720" indent="0">
              <a:buNone/>
            </a:pPr>
            <a:r>
              <a:rPr lang="en-US" b="1" dirty="0" smtClean="0"/>
              <a:t>Spring Semester</a:t>
            </a:r>
          </a:p>
          <a:p>
            <a:r>
              <a:rPr lang="en-US" dirty="0" smtClean="0"/>
              <a:t>BIO 202, Human Anatomy &amp; Physiology II</a:t>
            </a:r>
          </a:p>
          <a:p>
            <a:r>
              <a:rPr lang="en-US" dirty="0" smtClean="0"/>
              <a:t>ANT 250, Medical Anthropology</a:t>
            </a:r>
          </a:p>
          <a:p>
            <a:r>
              <a:rPr lang="en-US" dirty="0" smtClean="0"/>
              <a:t>PSY 235, Human Growth and Development</a:t>
            </a:r>
          </a:p>
          <a:p>
            <a:r>
              <a:rPr lang="en-US" dirty="0" smtClean="0"/>
              <a:t>HIS 247, Contemporary World History</a:t>
            </a:r>
          </a:p>
          <a:p>
            <a:r>
              <a:rPr lang="en-US" dirty="0" smtClean="0"/>
              <a:t>HRP 219, Pathway to Professional Nursing II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End of First Year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7558"/>
            <a:ext cx="9144000" cy="403464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Graduate from Red Rocks with Associate of General Studies (AGS)</a:t>
            </a:r>
          </a:p>
          <a:p>
            <a:pPr marL="45720" indent="0">
              <a:buNone/>
            </a:pPr>
            <a:endParaRPr lang="en-US" sz="2400" dirty="0" smtClean="0"/>
          </a:p>
          <a:p>
            <a:r>
              <a:rPr lang="en-US" sz="2400" dirty="0" smtClean="0"/>
              <a:t>Transition to Anschutz Medical Campus</a:t>
            </a:r>
          </a:p>
          <a:p>
            <a:pPr marL="45720" indent="0">
              <a:buNone/>
            </a:pPr>
            <a:endParaRPr lang="en-US" sz="2400" dirty="0" smtClean="0"/>
          </a:p>
          <a:p>
            <a:r>
              <a:rPr lang="en-US" sz="2400" dirty="0" smtClean="0"/>
              <a:t>Must maintain a minimum 3.0 cumulative G.P.A. in order to transition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550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hlinkClick r:id="rId2"/>
              </a:rPr>
              <a:t>Nursing as a career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74788"/>
            <a:ext cx="9144000" cy="39974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Helping professional</a:t>
            </a:r>
          </a:p>
          <a:p>
            <a:r>
              <a:rPr lang="en-US" sz="3200" dirty="0" smtClean="0"/>
              <a:t>Critical thinking</a:t>
            </a:r>
          </a:p>
          <a:p>
            <a:r>
              <a:rPr lang="en-US" sz="3200" dirty="0" smtClean="0"/>
              <a:t>Patient advocate and team player</a:t>
            </a:r>
          </a:p>
          <a:p>
            <a:r>
              <a:rPr lang="en-US" sz="3200" dirty="0" smtClean="0"/>
              <a:t>Technical Skills</a:t>
            </a:r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Costs of program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96224"/>
            <a:ext cx="9144000" cy="4175975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en-US" sz="2400" b="1" u="sng" dirty="0" smtClean="0"/>
              <a:t>At Red Rocks</a:t>
            </a:r>
          </a:p>
          <a:p>
            <a:r>
              <a:rPr lang="en-US" sz="2400" b="1" dirty="0" smtClean="0"/>
              <a:t>$9846 </a:t>
            </a:r>
            <a:r>
              <a:rPr lang="en-US" sz="2400" dirty="0" smtClean="0"/>
              <a:t>(with COF) – at 2016-7 costs (includes 9 prerequisite courses) = 62 credits </a:t>
            </a:r>
          </a:p>
          <a:p>
            <a:r>
              <a:rPr lang="en-US" sz="2400" dirty="0" smtClean="0"/>
              <a:t>Plus books for 18 courses at </a:t>
            </a:r>
            <a:r>
              <a:rPr lang="en-US" sz="2400" u="sng" dirty="0" smtClean="0"/>
              <a:t>roughly</a:t>
            </a:r>
            <a:r>
              <a:rPr lang="en-US" sz="2400" dirty="0" smtClean="0"/>
              <a:t> $200 per course = $3600</a:t>
            </a:r>
          </a:p>
          <a:p>
            <a:r>
              <a:rPr lang="en-US" sz="2400" dirty="0" smtClean="0"/>
              <a:t>Total at RRCC at current rates = </a:t>
            </a:r>
            <a:r>
              <a:rPr lang="en-US" sz="2400" u="sng" dirty="0" smtClean="0"/>
              <a:t>$13,446</a:t>
            </a:r>
          </a:p>
          <a:p>
            <a:pPr marL="45720" indent="0">
              <a:buNone/>
            </a:pPr>
            <a:r>
              <a:rPr lang="en-US" sz="2400" b="1" u="sng" dirty="0" smtClean="0"/>
              <a:t>At CU</a:t>
            </a:r>
          </a:p>
          <a:p>
            <a:r>
              <a:rPr lang="en-US" sz="2400" dirty="0" smtClean="0"/>
              <a:t>$37,000 (roughly which includes fees, books and supplies for six semester) – at current prices</a:t>
            </a:r>
            <a:endParaRPr lang="en-US" sz="2400" dirty="0"/>
          </a:p>
          <a:p>
            <a:pPr marL="45720" indent="0">
              <a:buNone/>
            </a:pP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u="sng" dirty="0" smtClean="0"/>
              <a:t>Total: $50,500 at current prices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45720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pPr marL="4572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493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Transition to Cu CON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35678"/>
            <a:ext cx="9144000" cy="42365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Block Scheduling</a:t>
            </a:r>
          </a:p>
          <a:p>
            <a:pPr marL="45720" indent="0">
              <a:buNone/>
            </a:pPr>
            <a:endParaRPr lang="en-US" sz="2400" dirty="0" smtClean="0"/>
          </a:p>
          <a:p>
            <a:r>
              <a:rPr lang="en-US" sz="2400" dirty="0" smtClean="0"/>
              <a:t>Cohort: 135 students at Anschutz Medical Campus</a:t>
            </a:r>
          </a:p>
          <a:p>
            <a:pPr marL="45720" indent="0">
              <a:buNone/>
            </a:pPr>
            <a:endParaRPr lang="en-US" sz="2400" dirty="0" smtClean="0"/>
          </a:p>
          <a:p>
            <a:r>
              <a:rPr lang="en-US" sz="2400" dirty="0" smtClean="0"/>
              <a:t>Clinical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3429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Transition to CU CON - 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47740"/>
            <a:ext cx="9144000" cy="4124459"/>
          </a:xfrm>
        </p:spPr>
        <p:txBody>
          <a:bodyPr/>
          <a:lstStyle/>
          <a:p>
            <a:r>
              <a:rPr lang="en-US" sz="2500" dirty="0"/>
              <a:t>Clinical Groupings and Skills </a:t>
            </a:r>
            <a:r>
              <a:rPr lang="en-US" sz="2500" dirty="0" smtClean="0"/>
              <a:t>Labs</a:t>
            </a:r>
          </a:p>
          <a:p>
            <a:pPr marL="45720" indent="0">
              <a:buNone/>
            </a:pPr>
            <a:endParaRPr lang="en-US" sz="2500" dirty="0" smtClean="0"/>
          </a:p>
          <a:p>
            <a:r>
              <a:rPr lang="en-US" sz="2500" dirty="0" smtClean="0"/>
              <a:t>Clinical Education Settings</a:t>
            </a:r>
          </a:p>
          <a:p>
            <a:endParaRPr lang="en-US" sz="2500" dirty="0" smtClean="0"/>
          </a:p>
          <a:p>
            <a:r>
              <a:rPr lang="en-US" sz="2500" dirty="0" smtClean="0"/>
              <a:t>Clinical Compliance</a:t>
            </a:r>
          </a:p>
          <a:p>
            <a:endParaRPr lang="en-US" sz="2500" dirty="0" smtClean="0"/>
          </a:p>
          <a:p>
            <a:r>
              <a:rPr lang="en-US" sz="2500" dirty="0" smtClean="0"/>
              <a:t>Senior Practicum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Transition to CU Con - 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31830"/>
            <a:ext cx="9144000" cy="424036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Program Expectations</a:t>
            </a:r>
          </a:p>
          <a:p>
            <a:pPr marL="45720" indent="0">
              <a:buNone/>
            </a:pPr>
            <a:endParaRPr lang="en-US" sz="2800" dirty="0" smtClean="0"/>
          </a:p>
          <a:p>
            <a:r>
              <a:rPr lang="en-US" sz="2800" dirty="0" smtClean="0"/>
              <a:t>Working While in the Program</a:t>
            </a:r>
          </a:p>
          <a:p>
            <a:pPr marL="45720" indent="0">
              <a:buNone/>
            </a:pPr>
            <a:endParaRPr lang="en-US" sz="2800" dirty="0" smtClean="0"/>
          </a:p>
          <a:p>
            <a:r>
              <a:rPr lang="en-US" sz="2800" dirty="0" smtClean="0"/>
              <a:t>Leave of Absence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047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What if I’m not accepted?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2150772"/>
            <a:ext cx="9144000" cy="4021428"/>
          </a:xfrm>
        </p:spPr>
        <p:txBody>
          <a:bodyPr/>
          <a:lstStyle/>
          <a:p>
            <a:r>
              <a:rPr lang="en-US" sz="2500" dirty="0" smtClean="0"/>
              <a:t>Apply to UC CON Traditional Program</a:t>
            </a:r>
          </a:p>
          <a:p>
            <a:r>
              <a:rPr lang="en-US" sz="2500" dirty="0" smtClean="0"/>
              <a:t>MSUD</a:t>
            </a:r>
          </a:p>
          <a:p>
            <a:r>
              <a:rPr lang="en-US" sz="2500" dirty="0" smtClean="0"/>
              <a:t>Regis</a:t>
            </a:r>
          </a:p>
          <a:p>
            <a:r>
              <a:rPr lang="en-US" sz="2500" dirty="0" smtClean="0"/>
              <a:t>DORA List of approved Nursing programs:</a:t>
            </a:r>
          </a:p>
          <a:p>
            <a:pPr marL="4572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drive.google.com/file/d/0B-K5DhxXxJZbM3NHdHh3Q1ZHUWs/view?pli=1</a:t>
            </a: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47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Check our website</a:t>
            </a:r>
            <a:endParaRPr lang="en-US" sz="40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www.rrcc.edu/integrative-nursing-pathway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www.ucdenver.edu/academics/colleges/nursing/programs-admissions/bachelors-programs/Pages/IntegratedNursingPathway.aspx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updates and revisions</a:t>
            </a:r>
          </a:p>
          <a:p>
            <a:endParaRPr lang="en-US" dirty="0" smtClean="0"/>
          </a:p>
          <a:p>
            <a:r>
              <a:rPr lang="en-US" dirty="0" smtClean="0"/>
              <a:t>FAQ’s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346" y="2917709"/>
            <a:ext cx="5434884" cy="394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5524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First RRCC </a:t>
            </a:r>
            <a:r>
              <a:rPr lang="en-US" smtClean="0"/>
              <a:t>INP cohort </a:t>
            </a:r>
            <a:r>
              <a:rPr lang="en-US" dirty="0" smtClean="0"/>
              <a:t>(and others)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49" y="985837"/>
            <a:ext cx="8220075" cy="6165057"/>
          </a:xfrm>
        </p:spPr>
      </p:pic>
    </p:spTree>
    <p:extLst>
      <p:ext uri="{BB962C8B-B14F-4D97-AF65-F5344CB8AC3E}">
        <p14:creationId xmlns:p14="http://schemas.microsoft.com/office/powerpoint/2010/main" val="5791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2017-18 cohort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14500"/>
            <a:ext cx="5943600" cy="4457700"/>
          </a:xfrm>
        </p:spPr>
      </p:pic>
    </p:spTree>
    <p:extLst>
      <p:ext uri="{BB962C8B-B14F-4D97-AF65-F5344CB8AC3E}">
        <p14:creationId xmlns:p14="http://schemas.microsoft.com/office/powerpoint/2010/main" val="87199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Contact info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Jennifer Bresnahan: Nursing Faculty – 303-914-6081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US" sz="2400" dirty="0" smtClean="0"/>
              <a:t>    </a:t>
            </a:r>
            <a:r>
              <a:rPr lang="en-US" sz="2400" dirty="0" smtClean="0">
                <a:hlinkClick r:id="rId2"/>
              </a:rPr>
              <a:t>Jennifer.bresnahan@rrcc.edu</a:t>
            </a:r>
            <a:r>
              <a:rPr lang="en-US" sz="2400" dirty="0" smtClean="0"/>
              <a:t>  </a:t>
            </a:r>
            <a:endParaRPr lang="en-US" sz="2400" dirty="0"/>
          </a:p>
          <a:p>
            <a:pPr marL="45720" indent="0">
              <a:spcBef>
                <a:spcPts val="0"/>
              </a:spcBef>
              <a:buNone/>
            </a:pPr>
            <a:endParaRPr lang="en-US" sz="2400" dirty="0"/>
          </a:p>
          <a:p>
            <a:r>
              <a:rPr lang="en-US" sz="2400" dirty="0" smtClean="0"/>
              <a:t>Dan Macy: INP Advisor – 303-914-6016</a:t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dan.macy@rrcc.edu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Amy Sturrock, INP CU CON Advisor – 303-724-1485 </a:t>
            </a:r>
            <a:br>
              <a:rPr lang="en-US" sz="2400" dirty="0" smtClean="0"/>
            </a:br>
            <a:r>
              <a:rPr lang="en-US" sz="2400" dirty="0" smtClean="0">
                <a:hlinkClick r:id="rId4"/>
              </a:rPr>
              <a:t>amy.sturrock@ucdenver.edu</a:t>
            </a:r>
            <a:endParaRPr lang="en-US" sz="2400" dirty="0" smtClean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7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 smtClean="0"/>
              <a:t>Questions ?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hlinkClick r:id="rId2"/>
              </a:rPr>
              <a:t>ANA </a:t>
            </a:r>
            <a:r>
              <a:rPr lang="en-US" sz="5400" b="1" smtClean="0">
                <a:hlinkClick r:id="rId2"/>
              </a:rPr>
              <a:t>BSN 80/2020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99256"/>
            <a:ext cx="9144000" cy="40729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/>
              <a:t>American Nursing Association initiative to have 80 percent of hospital nurses with Bachelor of Science degrees by 2020.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455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4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0742" y="684808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hlinkClick r:id="rId2"/>
              </a:rPr>
              <a:t>www.onetonline.org/</a:t>
            </a:r>
            <a:endParaRPr lang="en-US" sz="2400" b="1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s://www.careeronestop.org/tempImages/ChartPicture_000095.png?93563192-61b0-4241-9807-2ecfffbbb0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39" y="1416307"/>
            <a:ext cx="9736809" cy="494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57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491514"/>
              </p:ext>
            </p:extLst>
          </p:nvPr>
        </p:nvGraphicFramePr>
        <p:xfrm>
          <a:off x="1576218" y="2979420"/>
          <a:ext cx="9137820" cy="2423160"/>
        </p:xfrm>
        <a:graphic>
          <a:graphicData uri="http://schemas.openxmlformats.org/drawingml/2006/table">
            <a:tbl>
              <a:tblPr/>
              <a:tblGrid>
                <a:gridCol w="2033165">
                  <a:extLst>
                    <a:ext uri="{9D8B030D-6E8A-4147-A177-3AD203B41FA5}">
                      <a16:colId xmlns:a16="http://schemas.microsoft.com/office/drawing/2014/main" val="3858629960"/>
                    </a:ext>
                  </a:extLst>
                </a:gridCol>
                <a:gridCol w="2033165">
                  <a:extLst>
                    <a:ext uri="{9D8B030D-6E8A-4147-A177-3AD203B41FA5}">
                      <a16:colId xmlns:a16="http://schemas.microsoft.com/office/drawing/2014/main" val="4268030670"/>
                    </a:ext>
                  </a:extLst>
                </a:gridCol>
                <a:gridCol w="1005160">
                  <a:extLst>
                    <a:ext uri="{9D8B030D-6E8A-4147-A177-3AD203B41FA5}">
                      <a16:colId xmlns:a16="http://schemas.microsoft.com/office/drawing/2014/main" val="3499096820"/>
                    </a:ext>
                  </a:extLst>
                </a:gridCol>
                <a:gridCol w="2033165">
                  <a:extLst>
                    <a:ext uri="{9D8B030D-6E8A-4147-A177-3AD203B41FA5}">
                      <a16:colId xmlns:a16="http://schemas.microsoft.com/office/drawing/2014/main" val="1023954463"/>
                    </a:ext>
                  </a:extLst>
                </a:gridCol>
                <a:gridCol w="2033165">
                  <a:extLst>
                    <a:ext uri="{9D8B030D-6E8A-4147-A177-3AD203B41FA5}">
                      <a16:colId xmlns:a16="http://schemas.microsoft.com/office/drawing/2014/main" val="349436334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/>
                      <a:r>
                        <a:rPr lang="en-US"/>
                        <a:t>United States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Employment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/>
                        <a:t>Percent </a:t>
                      </a:r>
                      <a:br>
                        <a:rPr lang="en-US"/>
                      </a:br>
                      <a:r>
                        <a:rPr lang="en-US"/>
                        <a:t>Change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>
                          <a:hlinkClick r:id="rId2"/>
                        </a:rPr>
                        <a:t>Projected</a:t>
                      </a:r>
                      <a:br>
                        <a:rPr lang="en-US">
                          <a:hlinkClick r:id="rId2"/>
                        </a:rPr>
                      </a:br>
                      <a:r>
                        <a:rPr lang="en-US">
                          <a:hlinkClick r:id="rId2"/>
                        </a:rPr>
                        <a:t>Annual Job Openings</a:t>
                      </a:r>
                      <a:r>
                        <a:rPr lang="en-US"/>
                        <a:t> </a:t>
                      </a:r>
                      <a:r>
                        <a:rPr lang="en-US" baseline="30000"/>
                        <a:t>1</a:t>
                      </a:r>
                      <a:endParaRPr lang="en-US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0449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2014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2024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950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Registered Nurses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2,751,000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3,190,300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+16%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108,840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45957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/>
                      <a:r>
                        <a:rPr lang="en-US"/>
                        <a:t>Colorado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Employment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/>
                        <a:t>Percent </a:t>
                      </a:r>
                      <a:br>
                        <a:rPr lang="en-US"/>
                      </a:br>
                      <a:r>
                        <a:rPr lang="en-US"/>
                        <a:t>Change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>
                          <a:hlinkClick r:id="rId2"/>
                        </a:rPr>
                        <a:t>Projected</a:t>
                      </a:r>
                      <a:br>
                        <a:rPr lang="en-US">
                          <a:hlinkClick r:id="rId2"/>
                        </a:rPr>
                      </a:br>
                      <a:r>
                        <a:rPr lang="en-US">
                          <a:hlinkClick r:id="rId2"/>
                        </a:rPr>
                        <a:t>Annual Job Openings</a:t>
                      </a:r>
                      <a:r>
                        <a:rPr lang="en-US"/>
                        <a:t> </a:t>
                      </a:r>
                      <a:r>
                        <a:rPr lang="en-US" baseline="30000"/>
                        <a:t>1</a:t>
                      </a:r>
                      <a:endParaRPr lang="en-US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9812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2014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2024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303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Registered Nurses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44,840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59,660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+33%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2,350 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491108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62814" y="557596"/>
            <a:ext cx="736462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Projected Annual Job Openings refers to the average annual job openings due to growth and net replacement.</a:t>
            </a:r>
          </a:p>
        </p:txBody>
      </p:sp>
    </p:spTree>
    <p:extLst>
      <p:ext uri="{BB962C8B-B14F-4D97-AF65-F5344CB8AC3E}">
        <p14:creationId xmlns:p14="http://schemas.microsoft.com/office/powerpoint/2010/main" val="328123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INP Program Overview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RRCC &amp; CU Nursing partnership</a:t>
            </a:r>
          </a:p>
          <a:p>
            <a:r>
              <a:rPr lang="en-US" sz="2500" dirty="0" smtClean="0"/>
              <a:t>Cohort model</a:t>
            </a:r>
          </a:p>
          <a:p>
            <a:r>
              <a:rPr lang="en-US" sz="2500" dirty="0" smtClean="0"/>
              <a:t>First year at RRCC than transition to CU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23511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Exclusions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73498"/>
            <a:ext cx="9144000" cy="40987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Previous Bachelor’s or Master’s degree</a:t>
            </a:r>
          </a:p>
          <a:p>
            <a:r>
              <a:rPr lang="en-US" sz="2400" dirty="0" smtClean="0"/>
              <a:t>RN or LPN licensure</a:t>
            </a:r>
          </a:p>
          <a:p>
            <a:endParaRPr lang="en-US" sz="2400" dirty="0"/>
          </a:p>
          <a:p>
            <a:pPr marL="45720" indent="0">
              <a:buNone/>
            </a:pPr>
            <a:r>
              <a:rPr lang="en-US" sz="2400" b="1" dirty="0" smtClean="0"/>
              <a:t>What is OK?</a:t>
            </a:r>
          </a:p>
          <a:p>
            <a:r>
              <a:rPr lang="en-US" sz="2400" dirty="0" smtClean="0"/>
              <a:t>Nursing Assistant, Medical Assistant, Phlebotomist and any Associate Degree</a:t>
            </a:r>
          </a:p>
        </p:txBody>
      </p:sp>
    </p:spTree>
    <p:extLst>
      <p:ext uri="{BB962C8B-B14F-4D97-AF65-F5344CB8AC3E}">
        <p14:creationId xmlns:p14="http://schemas.microsoft.com/office/powerpoint/2010/main" val="412638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Prerequisites  (</a:t>
            </a:r>
            <a:r>
              <a:rPr lang="en-US" sz="4000" b="1" u="sng" dirty="0" smtClean="0"/>
              <a:t>ten  year window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 121, College Composition I (this class can be over ten years old)</a:t>
            </a:r>
          </a:p>
          <a:p>
            <a:r>
              <a:rPr lang="en-US" dirty="0" smtClean="0"/>
              <a:t>BIO 111, General College Biology</a:t>
            </a:r>
          </a:p>
          <a:p>
            <a:r>
              <a:rPr lang="en-US" dirty="0" smtClean="0"/>
              <a:t>CHE 101, Intro  to Chemistry</a:t>
            </a:r>
          </a:p>
          <a:p>
            <a:r>
              <a:rPr lang="en-US" dirty="0" smtClean="0"/>
              <a:t>MAT 135, Intro to Statistics</a:t>
            </a:r>
          </a:p>
          <a:p>
            <a:r>
              <a:rPr lang="en-US" dirty="0" smtClean="0"/>
              <a:t>MAT 121, College Algebra (or higher)</a:t>
            </a:r>
          </a:p>
          <a:p>
            <a:r>
              <a:rPr lang="en-US" dirty="0" smtClean="0"/>
              <a:t>PSY 101, General Psychology I</a:t>
            </a:r>
          </a:p>
          <a:p>
            <a:r>
              <a:rPr lang="en-US" dirty="0" smtClean="0"/>
              <a:t>SOC 101, Intro to Sociology</a:t>
            </a:r>
          </a:p>
          <a:p>
            <a:r>
              <a:rPr lang="en-US" dirty="0" smtClean="0"/>
              <a:t>HWE 100, Human Nutrition</a:t>
            </a:r>
          </a:p>
          <a:p>
            <a:r>
              <a:rPr lang="en-US" dirty="0" smtClean="0"/>
              <a:t>One GTAH1 or GTAH2 course (GTAH=Guaranteed Transfer Arts &amp; Humanities)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4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G.P.A.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3.0 for all prerequisite course work and taken within ten years of time of applying to INP program.  English Composition can be over ten years old.</a:t>
            </a:r>
          </a:p>
          <a:p>
            <a:pPr marL="45720" indent="0">
              <a:buNone/>
            </a:pPr>
            <a:endParaRPr lang="en-US" sz="2400" dirty="0" smtClean="0"/>
          </a:p>
          <a:p>
            <a:r>
              <a:rPr lang="en-US" sz="2400" dirty="0" smtClean="0"/>
              <a:t>C or better for all prerequisites (plan for A’s and B’s)</a:t>
            </a:r>
          </a:p>
          <a:p>
            <a:endParaRPr lang="en-US" sz="2400" dirty="0"/>
          </a:p>
          <a:p>
            <a:r>
              <a:rPr lang="en-US" sz="2400" dirty="0" smtClean="0"/>
              <a:t>Preference for 3.0 G.P.A. for all coursework taken as well.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5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EB3BA0-388C-4E58-A08B-951C7A9EBD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0</TotalTime>
  <Words>850</Words>
  <Application>Microsoft Office PowerPoint</Application>
  <PresentationFormat>Widescreen</PresentationFormat>
  <Paragraphs>185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Health Fitness 16x9</vt:lpstr>
      <vt:lpstr>Integrative Nursing Pathway: INP</vt:lpstr>
      <vt:lpstr>Nursing as a career</vt:lpstr>
      <vt:lpstr>ANA BSN 80/2020</vt:lpstr>
      <vt:lpstr>PowerPoint Presentation</vt:lpstr>
      <vt:lpstr>PowerPoint Presentation</vt:lpstr>
      <vt:lpstr>INP Program Overview </vt:lpstr>
      <vt:lpstr>Exclusions</vt:lpstr>
      <vt:lpstr>Prerequisites  (ten  year window)</vt:lpstr>
      <vt:lpstr>G.P.A.</vt:lpstr>
      <vt:lpstr>What not to take</vt:lpstr>
      <vt:lpstr>AP/CLEP/IB</vt:lpstr>
      <vt:lpstr>Strategies to be a competitive candidate</vt:lpstr>
      <vt:lpstr>Other considerations </vt:lpstr>
      <vt:lpstr>Application Process</vt:lpstr>
      <vt:lpstr>INTERVIEW</vt:lpstr>
      <vt:lpstr>Personal Statement</vt:lpstr>
      <vt:lpstr>Language requirement</vt:lpstr>
      <vt:lpstr>First year of program – at RRCC</vt:lpstr>
      <vt:lpstr>End of First Year</vt:lpstr>
      <vt:lpstr>Costs of program</vt:lpstr>
      <vt:lpstr>Transition to Cu CON</vt:lpstr>
      <vt:lpstr>Transition to CU CON - continued</vt:lpstr>
      <vt:lpstr>Transition to CU Con - continued</vt:lpstr>
      <vt:lpstr>What if I’m not accepted?</vt:lpstr>
      <vt:lpstr>Check our website</vt:lpstr>
      <vt:lpstr>First RRCC INP cohort (and others)</vt:lpstr>
      <vt:lpstr>2017-18 cohort</vt:lpstr>
      <vt:lpstr>Contact info</vt:lpstr>
      <vt:lpstr>Questions ?</vt:lpstr>
      <vt:lpstr>Thank You 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2015-08-21T17:36:06Z</dcterms:created>
  <dcterms:modified xsi:type="dcterms:W3CDTF">2017-10-05T18:18:32Z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