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sldIdLst>
    <p:sldId id="256" r:id="rId2"/>
    <p:sldId id="268" r:id="rId3"/>
    <p:sldId id="257" r:id="rId4"/>
    <p:sldId id="259" r:id="rId5"/>
    <p:sldId id="269" r:id="rId6"/>
    <p:sldId id="270" r:id="rId7"/>
    <p:sldId id="271" r:id="rId8"/>
    <p:sldId id="272" r:id="rId9"/>
    <p:sldId id="260" r:id="rId10"/>
    <p:sldId id="258" r:id="rId11"/>
    <p:sldId id="262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74" y="-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138ABE3-2709-41C3-93AA-57FD4EC8513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C8EE4A2-0C4D-4F64-9238-AC1C05EB0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9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ABE3-2709-41C3-93AA-57FD4EC8513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E4A2-0C4D-4F64-9238-AC1C05EB0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2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138ABE3-2709-41C3-93AA-57FD4EC8513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C8EE4A2-0C4D-4F64-9238-AC1C05EB0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84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138ABE3-2709-41C3-93AA-57FD4EC8513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C8EE4A2-0C4D-4F64-9238-AC1C05EB03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673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138ABE3-2709-41C3-93AA-57FD4EC8513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C8EE4A2-0C4D-4F64-9238-AC1C05EB0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24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ABE3-2709-41C3-93AA-57FD4EC8513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E4A2-0C4D-4F64-9238-AC1C05EB0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18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ABE3-2709-41C3-93AA-57FD4EC8513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E4A2-0C4D-4F64-9238-AC1C05EB0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40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ABE3-2709-41C3-93AA-57FD4EC8513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E4A2-0C4D-4F64-9238-AC1C05EB0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35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138ABE3-2709-41C3-93AA-57FD4EC8513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C8EE4A2-0C4D-4F64-9238-AC1C05EB0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1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ABE3-2709-41C3-93AA-57FD4EC8513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E4A2-0C4D-4F64-9238-AC1C05EB0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7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138ABE3-2709-41C3-93AA-57FD4EC8513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C8EE4A2-0C4D-4F64-9238-AC1C05EB0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6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ABE3-2709-41C3-93AA-57FD4EC8513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E4A2-0C4D-4F64-9238-AC1C05EB0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1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ABE3-2709-41C3-93AA-57FD4EC8513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E4A2-0C4D-4F64-9238-AC1C05EB0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ABE3-2709-41C3-93AA-57FD4EC8513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E4A2-0C4D-4F64-9238-AC1C05EB0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ABE3-2709-41C3-93AA-57FD4EC8513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E4A2-0C4D-4F64-9238-AC1C05EB0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0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ABE3-2709-41C3-93AA-57FD4EC8513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E4A2-0C4D-4F64-9238-AC1C05EB0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3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ABE3-2709-41C3-93AA-57FD4EC8513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E4A2-0C4D-4F64-9238-AC1C05EB0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8ABE3-2709-41C3-93AA-57FD4EC8513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EE4A2-0C4D-4F64-9238-AC1C05EB0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rcc.edu/writing-across-curriculu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rcc.edu/writing-across-curriculu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ebp"/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D7B23-5884-45C6-84DC-48B87AEBF6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Scaffolding Research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3825D-CF1B-43FD-81CD-E9C3DCC05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1046125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RRCC Writing Across the Curriculum Workshop</a:t>
            </a:r>
          </a:p>
          <a:p>
            <a:r>
              <a:rPr lang="en-US" i="1" dirty="0">
                <a:hlinkClick r:id="rId2"/>
              </a:rPr>
              <a:t>www.rrcc.edu/writing-across-curriculum</a:t>
            </a:r>
            <a:endParaRPr lang="en-US" i="1" dirty="0"/>
          </a:p>
          <a:p>
            <a:r>
              <a:rPr lang="en-US" dirty="0"/>
              <a:t>Presented by Kevin Kelley and Rebecca Smith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80664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03544-3B3C-4A40-9D22-3C217A8BF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251" y="764373"/>
            <a:ext cx="9921949" cy="1293028"/>
          </a:xfrm>
        </p:spPr>
        <p:txBody>
          <a:bodyPr/>
          <a:lstStyle/>
          <a:p>
            <a:r>
              <a:rPr lang="en-US" dirty="0"/>
              <a:t>Scaffolding a Research 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B1471-7F60-442A-9FF2-B73AD8EB8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Introduce the assignment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Provide and review examples in whole or part so students can be familiar with the genre style and expectations.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Help students develop a research topic and (if applicable) a research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Review sources that could be used such as academic articles, popular journals, websites, and other primary or secondary sources.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Guide students to where appropriate sources are located such as library database, Google Scholar,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Review how to read and annotate appropriate sources. This step may include the writing of a literature review, annotated bibliography, close read, or other reflective/analytical essays in preparation for the main assignment.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 how to use sources effectively and ethically: quotation, paraphrase, summary, and citation. May review a particular style guide such as MLA, APA, Chicago, or something else. Provide examples of properly cited sources.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Assign a draft.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Provide instructor, student, or Writing Center feedback on draft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Assign a revision with feedback (this may be the final, or you may include additional review sessions).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577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CE5EE-BFA0-4E27-8BBA-4A723B5D5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764373"/>
            <a:ext cx="11123428" cy="129302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Timeline for 8-Week Research Project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637FE-36E0-4F3B-954F-F8EC06089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Week 1: Introduce assignment and review genre examples</a:t>
            </a:r>
          </a:p>
          <a:p>
            <a:r>
              <a:rPr lang="en-US" dirty="0"/>
              <a:t>Week 2: Develop research topics, questions, and methods.</a:t>
            </a:r>
          </a:p>
          <a:p>
            <a:r>
              <a:rPr lang="en-US" dirty="0"/>
              <a:t>Week 3: Review source types and their locations</a:t>
            </a:r>
          </a:p>
          <a:p>
            <a:r>
              <a:rPr lang="en-US" dirty="0"/>
              <a:t>Week 4: Perform close reading and reviewing of sources</a:t>
            </a:r>
          </a:p>
          <a:p>
            <a:r>
              <a:rPr lang="en-US" dirty="0"/>
              <a:t>Week 5: Teach students how to use sources effectively and ethically </a:t>
            </a:r>
          </a:p>
          <a:p>
            <a:r>
              <a:rPr lang="en-US" dirty="0"/>
              <a:t>Week 6: First draft due.</a:t>
            </a:r>
          </a:p>
          <a:p>
            <a:r>
              <a:rPr lang="en-US" dirty="0"/>
              <a:t>Week 7: Provide instructor, student, and/or Writing Center feedback</a:t>
            </a:r>
          </a:p>
          <a:p>
            <a:r>
              <a:rPr lang="en-US" dirty="0"/>
              <a:t>Week 8: Final assignment due.</a:t>
            </a:r>
          </a:p>
          <a:p>
            <a:endParaRPr lang="en-US" dirty="0"/>
          </a:p>
          <a:p>
            <a:r>
              <a:rPr lang="en-US" i="1" dirty="0"/>
              <a:t>Note: depending on the scope and scale of the research assignment, this can be shortened or lengthened.</a:t>
            </a:r>
          </a:p>
        </p:txBody>
      </p:sp>
    </p:spTree>
    <p:extLst>
      <p:ext uri="{BB962C8B-B14F-4D97-AF65-F5344CB8AC3E}">
        <p14:creationId xmlns:p14="http://schemas.microsoft.com/office/powerpoint/2010/main" val="1760576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5ED0-0CDE-4A0D-816D-E074C0E80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04F5F-ECFB-481A-BE8B-41A21F4E7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Contact Kevin Kelley or Rebecca Smith in the </a:t>
            </a:r>
            <a:r>
              <a:rPr lang="en-US" dirty="0">
                <a:hlinkClick r:id="rId2"/>
              </a:rPr>
              <a:t>Writing Across the Curriculum program!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8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22D8AD-B6A9-4D1C-85C8-4219B2D5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2DF6A2-506E-4AB1-85CE-A21C177B7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concerns do you have about your students’ research writing?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your students struggle with research writing?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Choose one of the questions above and freewrite for two minutes.</a:t>
            </a:r>
          </a:p>
        </p:txBody>
      </p:sp>
    </p:spTree>
    <p:extLst>
      <p:ext uri="{BB962C8B-B14F-4D97-AF65-F5344CB8AC3E}">
        <p14:creationId xmlns:p14="http://schemas.microsoft.com/office/powerpoint/2010/main" val="252949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E6750-0CCE-4367-8BA9-17AB31BFB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Purposes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57D3A-0248-422C-8C11-63B12EE33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What’s the purpose of the assignment?</a:t>
            </a:r>
          </a:p>
          <a:p>
            <a:pPr lvl="1"/>
            <a:endParaRPr lang="en-US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Learn information or knowledge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Develop critical thinking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Engage in the genres of a discipline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Service or professional application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Develop writing and communication skills</a:t>
            </a:r>
          </a:p>
        </p:txBody>
      </p:sp>
    </p:spTree>
    <p:extLst>
      <p:ext uri="{BB962C8B-B14F-4D97-AF65-F5344CB8AC3E}">
        <p14:creationId xmlns:p14="http://schemas.microsoft.com/office/powerpoint/2010/main" val="194145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7563AB-89B1-41AF-AB6B-00506D10FF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0" t="21111" r="21786" b="7619"/>
          <a:stretch/>
        </p:blipFill>
        <p:spPr>
          <a:xfrm>
            <a:off x="500743" y="185057"/>
            <a:ext cx="11299371" cy="667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1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D4FFB-1326-4274-8031-DEAFC1DF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Possibilities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13672-DC1B-480D-9BAC-0040F42E5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Private(</a:t>
            </a:r>
            <a:r>
              <a:rPr lang="en-US" sz="2800" dirty="0" err="1"/>
              <a:t>ish</a:t>
            </a:r>
            <a:r>
              <a:rPr lang="en-US" sz="2800" dirty="0"/>
              <a:t>):</a:t>
            </a:r>
          </a:p>
          <a:p>
            <a:pPr lvl="1"/>
            <a:r>
              <a:rPr lang="en-US" dirty="0"/>
              <a:t>You</a:t>
            </a:r>
          </a:p>
          <a:p>
            <a:pPr lvl="1"/>
            <a:r>
              <a:rPr lang="en-US" dirty="0"/>
              <a:t>Classmates</a:t>
            </a:r>
          </a:p>
          <a:p>
            <a:pPr lvl="1"/>
            <a:r>
              <a:rPr lang="en-US" dirty="0"/>
              <a:t>Themselves</a:t>
            </a:r>
          </a:p>
          <a:p>
            <a:endParaRPr lang="en-US" sz="2800" dirty="0"/>
          </a:p>
          <a:p>
            <a:r>
              <a:rPr lang="en-US" sz="2800" dirty="0"/>
              <a:t>Public:</a:t>
            </a:r>
          </a:p>
          <a:p>
            <a:pPr lvl="1"/>
            <a:r>
              <a:rPr lang="en-US" dirty="0"/>
              <a:t>Academic: Scholars or practitioners</a:t>
            </a:r>
          </a:p>
          <a:p>
            <a:pPr lvl="1"/>
            <a:r>
              <a:rPr lang="en-US" dirty="0"/>
              <a:t>Professional: Clients, patients, organizational members, donors...</a:t>
            </a:r>
          </a:p>
          <a:p>
            <a:pPr lvl="1"/>
            <a:r>
              <a:rPr lang="en-US" dirty="0"/>
              <a:t>Targeted public audience</a:t>
            </a:r>
          </a:p>
        </p:txBody>
      </p:sp>
    </p:spTree>
    <p:extLst>
      <p:ext uri="{BB962C8B-B14F-4D97-AF65-F5344CB8AC3E}">
        <p14:creationId xmlns:p14="http://schemas.microsoft.com/office/powerpoint/2010/main" val="1218617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C9299-4B45-4A7A-A966-C0B5CC846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764373"/>
            <a:ext cx="9220200" cy="1293028"/>
          </a:xfrm>
        </p:spPr>
        <p:txBody>
          <a:bodyPr/>
          <a:lstStyle/>
          <a:p>
            <a:r>
              <a:rPr lang="en-US" dirty="0"/>
              <a:t>Research writing may include...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D8B2A-C899-431C-BDFF-B7D83F06C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6121"/>
            <a:ext cx="6253716" cy="37208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Original Research: Student </a:t>
            </a:r>
            <a:r>
              <a:rPr lang="en-US" sz="2400" b="1" u="sng" dirty="0"/>
              <a:t>performs</a:t>
            </a:r>
            <a:r>
              <a:rPr lang="en-US" sz="2400" dirty="0"/>
              <a:t> and writes about—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Experiments, observations, interviews, surveys, or original analysis (Meta, Critical, Statistical, Mathematical, Lab-based).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73740-2181-4FC9-9C21-1B809791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06" y="4360913"/>
            <a:ext cx="2740099" cy="1816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B038B3-73C1-4443-AF7C-9D5D10539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06" y="2377073"/>
            <a:ext cx="2863703" cy="190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6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A790F-DC77-4BA2-8EE7-CF4D75BF2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307" y="764373"/>
            <a:ext cx="9315893" cy="1293028"/>
          </a:xfrm>
        </p:spPr>
        <p:txBody>
          <a:bodyPr/>
          <a:lstStyle/>
          <a:p>
            <a:r>
              <a:rPr lang="en-US" dirty="0"/>
              <a:t>Research Writing may include...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C5DB9-15E5-4C71-BA72-2FAF4688D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11572"/>
            <a:ext cx="7416209" cy="40071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Primary Research: Student writes about—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Original documents such as diaries, speeches, manuscripts, letters, interviews, records, eyewitness accounts, autobiographies.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Scholarly works such as academic journal articles, clinical reports, or case studies.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Creative works such as literature, music, video, and photography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News (reportage), organization, and industry reports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ED28BE-60A0-4B73-99DF-90C0DA999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474" y="2372753"/>
            <a:ext cx="2434856" cy="36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14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DF2D2-6A4B-4D5A-8B93-2068ADBB1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37" y="764373"/>
            <a:ext cx="9273363" cy="1293028"/>
          </a:xfrm>
        </p:spPr>
        <p:txBody>
          <a:bodyPr/>
          <a:lstStyle/>
          <a:p>
            <a:r>
              <a:rPr lang="en-US" dirty="0"/>
              <a:t>Research Writing may include...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3C8B0-B33C-485E-95F3-ED16BE384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32837"/>
            <a:ext cx="6321056" cy="398584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Secondary Research: Student writes about—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Works that write about or comment on other works.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Encyclopedias (Wiki), Reviews, Textbooks, and Handbooks</a:t>
            </a:r>
          </a:p>
          <a:p>
            <a:pPr>
              <a:lnSpc>
                <a:spcPct val="150000"/>
              </a:lnSpc>
            </a:pPr>
            <a:r>
              <a:rPr lang="en-US" dirty="0"/>
              <a:t>Tertiary Sources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Abstracts, Indexes, Catalogs</a:t>
            </a:r>
          </a:p>
        </p:txBody>
      </p:sp>
      <p:pic>
        <p:nvPicPr>
          <p:cNvPr id="1026" name="Picture 2" descr="English Wikipedia - Wikipedia">
            <a:extLst>
              <a:ext uri="{FF2B5EF4-FFF2-40B4-BE49-F238E27FC236}">
                <a16:creationId xmlns:a16="http://schemas.microsoft.com/office/drawing/2014/main" id="{9EDCF20C-AF90-45D0-B8BC-0886E84A8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532" y="2057401"/>
            <a:ext cx="2826267" cy="325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03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F626-69C6-4C8E-A87D-D231519B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Scaffolding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E95D2-DF4B-4964-A3E4-37B68AB66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656" y="2057401"/>
            <a:ext cx="4843925" cy="3939362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Scaffolding is the process of breaking down an assignment into manageable steps that build on each other.</a:t>
            </a:r>
          </a:p>
          <a:p>
            <a:endParaRPr lang="en-US" sz="2800" dirty="0"/>
          </a:p>
          <a:p>
            <a:r>
              <a:rPr lang="en-US" sz="2800" dirty="0"/>
              <a:t>Scaffolding supports students as they develop new knowledge over time.</a:t>
            </a:r>
          </a:p>
          <a:p>
            <a:endParaRPr lang="en-US" sz="2800" dirty="0"/>
          </a:p>
          <a:p>
            <a:r>
              <a:rPr lang="en-US" sz="2800" dirty="0"/>
              <a:t>Scaffolding is an equity and inclusion practice because it is meant to “build everyone from the ground up.”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24E27-23C5-F27A-C0BF-4090D1213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99" y="2057401"/>
            <a:ext cx="4616302" cy="29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0217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260</TotalTime>
  <Words>635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</vt:lpstr>
      <vt:lpstr>Vapor Trail</vt:lpstr>
      <vt:lpstr>Scaffolding Research Writing</vt:lpstr>
      <vt:lpstr>Consider </vt:lpstr>
      <vt:lpstr>Potential Purposes</vt:lpstr>
      <vt:lpstr>PowerPoint Presentation</vt:lpstr>
      <vt:lpstr>Audience Possibilities</vt:lpstr>
      <vt:lpstr>Research writing may include...</vt:lpstr>
      <vt:lpstr>Research Writing may include...</vt:lpstr>
      <vt:lpstr>Research Writing may include...</vt:lpstr>
      <vt:lpstr>Scaffolding </vt:lpstr>
      <vt:lpstr>Scaffolding a Research Project </vt:lpstr>
      <vt:lpstr> Timeline for 8-Week Research Project Example 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Rebecca</dc:creator>
  <cp:lastModifiedBy>Kevin Kelley</cp:lastModifiedBy>
  <cp:revision>138</cp:revision>
  <dcterms:created xsi:type="dcterms:W3CDTF">2021-10-28T11:40:04Z</dcterms:created>
  <dcterms:modified xsi:type="dcterms:W3CDTF">2022-05-09T15:02:24Z</dcterms:modified>
</cp:coreProperties>
</file>