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4" r:id="rId2"/>
    <p:sldId id="276" r:id="rId3"/>
    <p:sldId id="294" r:id="rId4"/>
    <p:sldId id="292" r:id="rId5"/>
    <p:sldId id="293" r:id="rId6"/>
    <p:sldId id="295" r:id="rId7"/>
    <p:sldId id="291" r:id="rId8"/>
    <p:sldId id="290" r:id="rId9"/>
    <p:sldId id="282" r:id="rId10"/>
    <p:sldId id="281" r:id="rId11"/>
    <p:sldId id="280" r:id="rId12"/>
    <p:sldId id="269" r:id="rId13"/>
    <p:sldId id="275" r:id="rId14"/>
    <p:sldId id="277" r:id="rId15"/>
    <p:sldId id="278" r:id="rId16"/>
    <p:sldId id="283" r:id="rId17"/>
    <p:sldId id="284" r:id="rId18"/>
    <p:sldId id="285" r:id="rId19"/>
    <p:sldId id="286" r:id="rId20"/>
    <p:sldId id="287" r:id="rId21"/>
    <p:sldId id="288" r:id="rId22"/>
    <p:sldId id="28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0" autoAdjust="0"/>
    <p:restoredTop sz="94660"/>
  </p:normalViewPr>
  <p:slideViewPr>
    <p:cSldViewPr snapToGrid="0">
      <p:cViewPr varScale="1">
        <p:scale>
          <a:sx n="116" d="100"/>
          <a:sy n="116" d="100"/>
        </p:scale>
        <p:origin x="102" y="4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06839-6741-41DF-AB2E-B0F258C9CE9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A5FA41C-9B8C-4188-8815-7C2A85D391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46C3CBD-C67C-44B6-8B31-85DDD35E65B2}"/>
              </a:ext>
            </a:extLst>
          </p:cNvPr>
          <p:cNvSpPr>
            <a:spLocks noGrp="1"/>
          </p:cNvSpPr>
          <p:nvPr>
            <p:ph type="dt" sz="half" idx="10"/>
          </p:nvPr>
        </p:nvSpPr>
        <p:spPr/>
        <p:txBody>
          <a:bodyPr/>
          <a:lstStyle/>
          <a:p>
            <a:fld id="{C222B81C-4598-4464-98B3-D19CC7CBB796}" type="datetimeFigureOut">
              <a:rPr lang="en-US" smtClean="0"/>
              <a:t>3/4/2022</a:t>
            </a:fld>
            <a:endParaRPr lang="en-US"/>
          </a:p>
        </p:txBody>
      </p:sp>
      <p:sp>
        <p:nvSpPr>
          <p:cNvPr id="5" name="Footer Placeholder 4">
            <a:extLst>
              <a:ext uri="{FF2B5EF4-FFF2-40B4-BE49-F238E27FC236}">
                <a16:creationId xmlns:a16="http://schemas.microsoft.com/office/drawing/2014/main" id="{44DC6F81-3291-4F99-B035-A758DE5AED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93686B-BE5B-42BB-A864-CE934E994250}"/>
              </a:ext>
            </a:extLst>
          </p:cNvPr>
          <p:cNvSpPr>
            <a:spLocks noGrp="1"/>
          </p:cNvSpPr>
          <p:nvPr>
            <p:ph type="sldNum" sz="quarter" idx="12"/>
          </p:nvPr>
        </p:nvSpPr>
        <p:spPr/>
        <p:txBody>
          <a:bodyPr/>
          <a:lstStyle/>
          <a:p>
            <a:fld id="{D781B42F-3036-4C1D-9ACC-993AD52B5CB1}" type="slidenum">
              <a:rPr lang="en-US" smtClean="0"/>
              <a:t>‹#›</a:t>
            </a:fld>
            <a:endParaRPr lang="en-US"/>
          </a:p>
        </p:txBody>
      </p:sp>
    </p:spTree>
    <p:extLst>
      <p:ext uri="{BB962C8B-B14F-4D97-AF65-F5344CB8AC3E}">
        <p14:creationId xmlns:p14="http://schemas.microsoft.com/office/powerpoint/2010/main" val="378380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63CB5-7E92-4AA0-822B-9B1F4E284FE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76D5D26-A21B-491F-97CF-970662686BC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A67615-79CF-4CBE-B253-2B7BC614D2CD}"/>
              </a:ext>
            </a:extLst>
          </p:cNvPr>
          <p:cNvSpPr>
            <a:spLocks noGrp="1"/>
          </p:cNvSpPr>
          <p:nvPr>
            <p:ph type="dt" sz="half" idx="10"/>
          </p:nvPr>
        </p:nvSpPr>
        <p:spPr/>
        <p:txBody>
          <a:bodyPr/>
          <a:lstStyle/>
          <a:p>
            <a:fld id="{C222B81C-4598-4464-98B3-D19CC7CBB796}" type="datetimeFigureOut">
              <a:rPr lang="en-US" smtClean="0"/>
              <a:t>3/4/2022</a:t>
            </a:fld>
            <a:endParaRPr lang="en-US"/>
          </a:p>
        </p:txBody>
      </p:sp>
      <p:sp>
        <p:nvSpPr>
          <p:cNvPr id="5" name="Footer Placeholder 4">
            <a:extLst>
              <a:ext uri="{FF2B5EF4-FFF2-40B4-BE49-F238E27FC236}">
                <a16:creationId xmlns:a16="http://schemas.microsoft.com/office/drawing/2014/main" id="{9489C88B-B1FD-4A85-9A9B-5F4C7C9FDC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45376E-A646-4B61-9A2B-F429C3147064}"/>
              </a:ext>
            </a:extLst>
          </p:cNvPr>
          <p:cNvSpPr>
            <a:spLocks noGrp="1"/>
          </p:cNvSpPr>
          <p:nvPr>
            <p:ph type="sldNum" sz="quarter" idx="12"/>
          </p:nvPr>
        </p:nvSpPr>
        <p:spPr/>
        <p:txBody>
          <a:bodyPr/>
          <a:lstStyle/>
          <a:p>
            <a:fld id="{D781B42F-3036-4C1D-9ACC-993AD52B5CB1}" type="slidenum">
              <a:rPr lang="en-US" smtClean="0"/>
              <a:t>‹#›</a:t>
            </a:fld>
            <a:endParaRPr lang="en-US"/>
          </a:p>
        </p:txBody>
      </p:sp>
    </p:spTree>
    <p:extLst>
      <p:ext uri="{BB962C8B-B14F-4D97-AF65-F5344CB8AC3E}">
        <p14:creationId xmlns:p14="http://schemas.microsoft.com/office/powerpoint/2010/main" val="762949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D43F349-2D28-41FC-B4D2-C5FD18CEDB2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C667E0C-31C2-4492-9FFB-615CBEAB105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33EFAA-F919-496D-9B57-F54F9DA9FA88}"/>
              </a:ext>
            </a:extLst>
          </p:cNvPr>
          <p:cNvSpPr>
            <a:spLocks noGrp="1"/>
          </p:cNvSpPr>
          <p:nvPr>
            <p:ph type="dt" sz="half" idx="10"/>
          </p:nvPr>
        </p:nvSpPr>
        <p:spPr/>
        <p:txBody>
          <a:bodyPr/>
          <a:lstStyle/>
          <a:p>
            <a:fld id="{C222B81C-4598-4464-98B3-D19CC7CBB796}" type="datetimeFigureOut">
              <a:rPr lang="en-US" smtClean="0"/>
              <a:t>3/4/2022</a:t>
            </a:fld>
            <a:endParaRPr lang="en-US"/>
          </a:p>
        </p:txBody>
      </p:sp>
      <p:sp>
        <p:nvSpPr>
          <p:cNvPr id="5" name="Footer Placeholder 4">
            <a:extLst>
              <a:ext uri="{FF2B5EF4-FFF2-40B4-BE49-F238E27FC236}">
                <a16:creationId xmlns:a16="http://schemas.microsoft.com/office/drawing/2014/main" id="{32C38568-9AB4-4832-A5EB-6B1ED215E8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D0ED6B-3931-460F-9523-56357C49176D}"/>
              </a:ext>
            </a:extLst>
          </p:cNvPr>
          <p:cNvSpPr>
            <a:spLocks noGrp="1"/>
          </p:cNvSpPr>
          <p:nvPr>
            <p:ph type="sldNum" sz="quarter" idx="12"/>
          </p:nvPr>
        </p:nvSpPr>
        <p:spPr/>
        <p:txBody>
          <a:bodyPr/>
          <a:lstStyle/>
          <a:p>
            <a:fld id="{D781B42F-3036-4C1D-9ACC-993AD52B5CB1}" type="slidenum">
              <a:rPr lang="en-US" smtClean="0"/>
              <a:t>‹#›</a:t>
            </a:fld>
            <a:endParaRPr lang="en-US"/>
          </a:p>
        </p:txBody>
      </p:sp>
    </p:spTree>
    <p:extLst>
      <p:ext uri="{BB962C8B-B14F-4D97-AF65-F5344CB8AC3E}">
        <p14:creationId xmlns:p14="http://schemas.microsoft.com/office/powerpoint/2010/main" val="87954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B40A0-83EE-45BA-9EDC-7A6058FD3D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C7426B3-94FE-439D-B1AC-6EEEED7697E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C5D582-3C93-4869-8D9B-C23EC80150B1}"/>
              </a:ext>
            </a:extLst>
          </p:cNvPr>
          <p:cNvSpPr>
            <a:spLocks noGrp="1"/>
          </p:cNvSpPr>
          <p:nvPr>
            <p:ph type="dt" sz="half" idx="10"/>
          </p:nvPr>
        </p:nvSpPr>
        <p:spPr/>
        <p:txBody>
          <a:bodyPr/>
          <a:lstStyle/>
          <a:p>
            <a:fld id="{C222B81C-4598-4464-98B3-D19CC7CBB796}" type="datetimeFigureOut">
              <a:rPr lang="en-US" smtClean="0"/>
              <a:t>3/4/2022</a:t>
            </a:fld>
            <a:endParaRPr lang="en-US"/>
          </a:p>
        </p:txBody>
      </p:sp>
      <p:sp>
        <p:nvSpPr>
          <p:cNvPr id="5" name="Footer Placeholder 4">
            <a:extLst>
              <a:ext uri="{FF2B5EF4-FFF2-40B4-BE49-F238E27FC236}">
                <a16:creationId xmlns:a16="http://schemas.microsoft.com/office/drawing/2014/main" id="{7658BD5B-3000-4776-911B-C7132A83A7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0107AB-05DB-42D2-81C6-D27E3DD4253E}"/>
              </a:ext>
            </a:extLst>
          </p:cNvPr>
          <p:cNvSpPr>
            <a:spLocks noGrp="1"/>
          </p:cNvSpPr>
          <p:nvPr>
            <p:ph type="sldNum" sz="quarter" idx="12"/>
          </p:nvPr>
        </p:nvSpPr>
        <p:spPr/>
        <p:txBody>
          <a:bodyPr/>
          <a:lstStyle/>
          <a:p>
            <a:fld id="{D781B42F-3036-4C1D-9ACC-993AD52B5CB1}" type="slidenum">
              <a:rPr lang="en-US" smtClean="0"/>
              <a:t>‹#›</a:t>
            </a:fld>
            <a:endParaRPr lang="en-US"/>
          </a:p>
        </p:txBody>
      </p:sp>
    </p:spTree>
    <p:extLst>
      <p:ext uri="{BB962C8B-B14F-4D97-AF65-F5344CB8AC3E}">
        <p14:creationId xmlns:p14="http://schemas.microsoft.com/office/powerpoint/2010/main" val="2416075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BF470-25B3-4C53-9C44-A7DFF8B75FC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5EF6597-2EE2-42EE-8FCD-8BE09ED1C19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99E22F8-2013-4B11-9081-A58953940BD9}"/>
              </a:ext>
            </a:extLst>
          </p:cNvPr>
          <p:cNvSpPr>
            <a:spLocks noGrp="1"/>
          </p:cNvSpPr>
          <p:nvPr>
            <p:ph type="dt" sz="half" idx="10"/>
          </p:nvPr>
        </p:nvSpPr>
        <p:spPr/>
        <p:txBody>
          <a:bodyPr/>
          <a:lstStyle/>
          <a:p>
            <a:fld id="{C222B81C-4598-4464-98B3-D19CC7CBB796}" type="datetimeFigureOut">
              <a:rPr lang="en-US" smtClean="0"/>
              <a:t>3/4/2022</a:t>
            </a:fld>
            <a:endParaRPr lang="en-US"/>
          </a:p>
        </p:txBody>
      </p:sp>
      <p:sp>
        <p:nvSpPr>
          <p:cNvPr id="5" name="Footer Placeholder 4">
            <a:extLst>
              <a:ext uri="{FF2B5EF4-FFF2-40B4-BE49-F238E27FC236}">
                <a16:creationId xmlns:a16="http://schemas.microsoft.com/office/drawing/2014/main" id="{275C2078-4932-422A-A9EC-AF816F3603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1FD88A-6A8E-4AC0-99DE-AFF18A5C0A38}"/>
              </a:ext>
            </a:extLst>
          </p:cNvPr>
          <p:cNvSpPr>
            <a:spLocks noGrp="1"/>
          </p:cNvSpPr>
          <p:nvPr>
            <p:ph type="sldNum" sz="quarter" idx="12"/>
          </p:nvPr>
        </p:nvSpPr>
        <p:spPr/>
        <p:txBody>
          <a:bodyPr/>
          <a:lstStyle/>
          <a:p>
            <a:fld id="{D781B42F-3036-4C1D-9ACC-993AD52B5CB1}" type="slidenum">
              <a:rPr lang="en-US" smtClean="0"/>
              <a:t>‹#›</a:t>
            </a:fld>
            <a:endParaRPr lang="en-US"/>
          </a:p>
        </p:txBody>
      </p:sp>
    </p:spTree>
    <p:extLst>
      <p:ext uri="{BB962C8B-B14F-4D97-AF65-F5344CB8AC3E}">
        <p14:creationId xmlns:p14="http://schemas.microsoft.com/office/powerpoint/2010/main" val="1916046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0FB76-7371-45A0-A4B6-45DC3D5806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D8738D-123B-4376-8B48-F3C14CDC683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636844A-11F3-4D46-B136-0F26F28FC8F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5739B10-CD2B-4110-9CCC-032E1BB1021B}"/>
              </a:ext>
            </a:extLst>
          </p:cNvPr>
          <p:cNvSpPr>
            <a:spLocks noGrp="1"/>
          </p:cNvSpPr>
          <p:nvPr>
            <p:ph type="dt" sz="half" idx="10"/>
          </p:nvPr>
        </p:nvSpPr>
        <p:spPr/>
        <p:txBody>
          <a:bodyPr/>
          <a:lstStyle/>
          <a:p>
            <a:fld id="{C222B81C-4598-4464-98B3-D19CC7CBB796}" type="datetimeFigureOut">
              <a:rPr lang="en-US" smtClean="0"/>
              <a:t>3/4/2022</a:t>
            </a:fld>
            <a:endParaRPr lang="en-US"/>
          </a:p>
        </p:txBody>
      </p:sp>
      <p:sp>
        <p:nvSpPr>
          <p:cNvPr id="6" name="Footer Placeholder 5">
            <a:extLst>
              <a:ext uri="{FF2B5EF4-FFF2-40B4-BE49-F238E27FC236}">
                <a16:creationId xmlns:a16="http://schemas.microsoft.com/office/drawing/2014/main" id="{0D5A2E76-1A08-4416-9561-85E48D72B3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01A039-C2D8-44F7-A7A3-5CECBB504193}"/>
              </a:ext>
            </a:extLst>
          </p:cNvPr>
          <p:cNvSpPr>
            <a:spLocks noGrp="1"/>
          </p:cNvSpPr>
          <p:nvPr>
            <p:ph type="sldNum" sz="quarter" idx="12"/>
          </p:nvPr>
        </p:nvSpPr>
        <p:spPr/>
        <p:txBody>
          <a:bodyPr/>
          <a:lstStyle/>
          <a:p>
            <a:fld id="{D781B42F-3036-4C1D-9ACC-993AD52B5CB1}" type="slidenum">
              <a:rPr lang="en-US" smtClean="0"/>
              <a:t>‹#›</a:t>
            </a:fld>
            <a:endParaRPr lang="en-US"/>
          </a:p>
        </p:txBody>
      </p:sp>
    </p:spTree>
    <p:extLst>
      <p:ext uri="{BB962C8B-B14F-4D97-AF65-F5344CB8AC3E}">
        <p14:creationId xmlns:p14="http://schemas.microsoft.com/office/powerpoint/2010/main" val="1495166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A57FC-709F-4739-98CC-8BA29E5E6F8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3FE4488-2AED-4236-9023-388BB09304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D3666B3-4573-4018-BE5E-2C9224722E0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90424E1-B2A6-4706-BE8B-325F641AA8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6F9AB1D-D60E-4DBA-94C5-63C74D19B44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364DBA4-34B4-4704-B1E6-BE9CA45BD73B}"/>
              </a:ext>
            </a:extLst>
          </p:cNvPr>
          <p:cNvSpPr>
            <a:spLocks noGrp="1"/>
          </p:cNvSpPr>
          <p:nvPr>
            <p:ph type="dt" sz="half" idx="10"/>
          </p:nvPr>
        </p:nvSpPr>
        <p:spPr/>
        <p:txBody>
          <a:bodyPr/>
          <a:lstStyle/>
          <a:p>
            <a:fld id="{C222B81C-4598-4464-98B3-D19CC7CBB796}" type="datetimeFigureOut">
              <a:rPr lang="en-US" smtClean="0"/>
              <a:t>3/4/2022</a:t>
            </a:fld>
            <a:endParaRPr lang="en-US"/>
          </a:p>
        </p:txBody>
      </p:sp>
      <p:sp>
        <p:nvSpPr>
          <p:cNvPr id="8" name="Footer Placeholder 7">
            <a:extLst>
              <a:ext uri="{FF2B5EF4-FFF2-40B4-BE49-F238E27FC236}">
                <a16:creationId xmlns:a16="http://schemas.microsoft.com/office/drawing/2014/main" id="{A943CDDA-AF20-456A-949E-1D9BB7C795D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2BCD9E2-0958-4BD4-A56B-F6D4427EAE18}"/>
              </a:ext>
            </a:extLst>
          </p:cNvPr>
          <p:cNvSpPr>
            <a:spLocks noGrp="1"/>
          </p:cNvSpPr>
          <p:nvPr>
            <p:ph type="sldNum" sz="quarter" idx="12"/>
          </p:nvPr>
        </p:nvSpPr>
        <p:spPr/>
        <p:txBody>
          <a:bodyPr/>
          <a:lstStyle/>
          <a:p>
            <a:fld id="{D781B42F-3036-4C1D-9ACC-993AD52B5CB1}" type="slidenum">
              <a:rPr lang="en-US" smtClean="0"/>
              <a:t>‹#›</a:t>
            </a:fld>
            <a:endParaRPr lang="en-US"/>
          </a:p>
        </p:txBody>
      </p:sp>
    </p:spTree>
    <p:extLst>
      <p:ext uri="{BB962C8B-B14F-4D97-AF65-F5344CB8AC3E}">
        <p14:creationId xmlns:p14="http://schemas.microsoft.com/office/powerpoint/2010/main" val="1157020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2DD71-7B62-4080-B04B-071FD6CCF76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06ECE64-CB66-4431-B12C-E6F519D74BEA}"/>
              </a:ext>
            </a:extLst>
          </p:cNvPr>
          <p:cNvSpPr>
            <a:spLocks noGrp="1"/>
          </p:cNvSpPr>
          <p:nvPr>
            <p:ph type="dt" sz="half" idx="10"/>
          </p:nvPr>
        </p:nvSpPr>
        <p:spPr/>
        <p:txBody>
          <a:bodyPr/>
          <a:lstStyle/>
          <a:p>
            <a:fld id="{C222B81C-4598-4464-98B3-D19CC7CBB796}" type="datetimeFigureOut">
              <a:rPr lang="en-US" smtClean="0"/>
              <a:t>3/4/2022</a:t>
            </a:fld>
            <a:endParaRPr lang="en-US"/>
          </a:p>
        </p:txBody>
      </p:sp>
      <p:sp>
        <p:nvSpPr>
          <p:cNvPr id="4" name="Footer Placeholder 3">
            <a:extLst>
              <a:ext uri="{FF2B5EF4-FFF2-40B4-BE49-F238E27FC236}">
                <a16:creationId xmlns:a16="http://schemas.microsoft.com/office/drawing/2014/main" id="{2ABFA82E-8C36-4828-AA87-791EA3D244F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47BF3EA-06D7-4D50-B6FF-8B46C10BD2FF}"/>
              </a:ext>
            </a:extLst>
          </p:cNvPr>
          <p:cNvSpPr>
            <a:spLocks noGrp="1"/>
          </p:cNvSpPr>
          <p:nvPr>
            <p:ph type="sldNum" sz="quarter" idx="12"/>
          </p:nvPr>
        </p:nvSpPr>
        <p:spPr/>
        <p:txBody>
          <a:bodyPr/>
          <a:lstStyle/>
          <a:p>
            <a:fld id="{D781B42F-3036-4C1D-9ACC-993AD52B5CB1}" type="slidenum">
              <a:rPr lang="en-US" smtClean="0"/>
              <a:t>‹#›</a:t>
            </a:fld>
            <a:endParaRPr lang="en-US"/>
          </a:p>
        </p:txBody>
      </p:sp>
    </p:spTree>
    <p:extLst>
      <p:ext uri="{BB962C8B-B14F-4D97-AF65-F5344CB8AC3E}">
        <p14:creationId xmlns:p14="http://schemas.microsoft.com/office/powerpoint/2010/main" val="1636531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9C6BEEA-4C48-4FF5-B731-E1E307D130B8}"/>
              </a:ext>
            </a:extLst>
          </p:cNvPr>
          <p:cNvSpPr>
            <a:spLocks noGrp="1"/>
          </p:cNvSpPr>
          <p:nvPr>
            <p:ph type="dt" sz="half" idx="10"/>
          </p:nvPr>
        </p:nvSpPr>
        <p:spPr/>
        <p:txBody>
          <a:bodyPr/>
          <a:lstStyle/>
          <a:p>
            <a:fld id="{C222B81C-4598-4464-98B3-D19CC7CBB796}" type="datetimeFigureOut">
              <a:rPr lang="en-US" smtClean="0"/>
              <a:t>3/4/2022</a:t>
            </a:fld>
            <a:endParaRPr lang="en-US"/>
          </a:p>
        </p:txBody>
      </p:sp>
      <p:sp>
        <p:nvSpPr>
          <p:cNvPr id="3" name="Footer Placeholder 2">
            <a:extLst>
              <a:ext uri="{FF2B5EF4-FFF2-40B4-BE49-F238E27FC236}">
                <a16:creationId xmlns:a16="http://schemas.microsoft.com/office/drawing/2014/main" id="{A63A636D-80CB-41E4-B885-88327C7A976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96C3E0A-541E-4772-A2D0-3927DE67B40D}"/>
              </a:ext>
            </a:extLst>
          </p:cNvPr>
          <p:cNvSpPr>
            <a:spLocks noGrp="1"/>
          </p:cNvSpPr>
          <p:nvPr>
            <p:ph type="sldNum" sz="quarter" idx="12"/>
          </p:nvPr>
        </p:nvSpPr>
        <p:spPr/>
        <p:txBody>
          <a:bodyPr/>
          <a:lstStyle/>
          <a:p>
            <a:fld id="{D781B42F-3036-4C1D-9ACC-993AD52B5CB1}" type="slidenum">
              <a:rPr lang="en-US" smtClean="0"/>
              <a:t>‹#›</a:t>
            </a:fld>
            <a:endParaRPr lang="en-US"/>
          </a:p>
        </p:txBody>
      </p:sp>
    </p:spTree>
    <p:extLst>
      <p:ext uri="{BB962C8B-B14F-4D97-AF65-F5344CB8AC3E}">
        <p14:creationId xmlns:p14="http://schemas.microsoft.com/office/powerpoint/2010/main" val="3715014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4845D-9D61-46B9-A8B9-85DF643EF0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C8FC02A-CCB2-490E-8A91-3DA0AE6198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D7CE12B-77ED-4DEB-84B9-E550027B06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C1615A3-B0A8-401D-BF4B-B9A66CD7F9D1}"/>
              </a:ext>
            </a:extLst>
          </p:cNvPr>
          <p:cNvSpPr>
            <a:spLocks noGrp="1"/>
          </p:cNvSpPr>
          <p:nvPr>
            <p:ph type="dt" sz="half" idx="10"/>
          </p:nvPr>
        </p:nvSpPr>
        <p:spPr/>
        <p:txBody>
          <a:bodyPr/>
          <a:lstStyle/>
          <a:p>
            <a:fld id="{C222B81C-4598-4464-98B3-D19CC7CBB796}" type="datetimeFigureOut">
              <a:rPr lang="en-US" smtClean="0"/>
              <a:t>3/4/2022</a:t>
            </a:fld>
            <a:endParaRPr lang="en-US"/>
          </a:p>
        </p:txBody>
      </p:sp>
      <p:sp>
        <p:nvSpPr>
          <p:cNvPr id="6" name="Footer Placeholder 5">
            <a:extLst>
              <a:ext uri="{FF2B5EF4-FFF2-40B4-BE49-F238E27FC236}">
                <a16:creationId xmlns:a16="http://schemas.microsoft.com/office/drawing/2014/main" id="{430D9280-0D43-4636-A00D-A6F04973E4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F9AFAF-4279-4698-8134-7BBBD71EAFBC}"/>
              </a:ext>
            </a:extLst>
          </p:cNvPr>
          <p:cNvSpPr>
            <a:spLocks noGrp="1"/>
          </p:cNvSpPr>
          <p:nvPr>
            <p:ph type="sldNum" sz="quarter" idx="12"/>
          </p:nvPr>
        </p:nvSpPr>
        <p:spPr/>
        <p:txBody>
          <a:bodyPr/>
          <a:lstStyle/>
          <a:p>
            <a:fld id="{D781B42F-3036-4C1D-9ACC-993AD52B5CB1}" type="slidenum">
              <a:rPr lang="en-US" smtClean="0"/>
              <a:t>‹#›</a:t>
            </a:fld>
            <a:endParaRPr lang="en-US"/>
          </a:p>
        </p:txBody>
      </p:sp>
    </p:spTree>
    <p:extLst>
      <p:ext uri="{BB962C8B-B14F-4D97-AF65-F5344CB8AC3E}">
        <p14:creationId xmlns:p14="http://schemas.microsoft.com/office/powerpoint/2010/main" val="830083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0F58B-FF57-44C6-B9C7-35BDE28D09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5BC1B94-03ED-4EA0-8212-0A813F0A5B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8744697-6A7F-4D7F-B0B3-3204D3E0F3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BC8BE1C-EAAD-49BF-ABDB-F93854BB10FA}"/>
              </a:ext>
            </a:extLst>
          </p:cNvPr>
          <p:cNvSpPr>
            <a:spLocks noGrp="1"/>
          </p:cNvSpPr>
          <p:nvPr>
            <p:ph type="dt" sz="half" idx="10"/>
          </p:nvPr>
        </p:nvSpPr>
        <p:spPr/>
        <p:txBody>
          <a:bodyPr/>
          <a:lstStyle/>
          <a:p>
            <a:fld id="{C222B81C-4598-4464-98B3-D19CC7CBB796}" type="datetimeFigureOut">
              <a:rPr lang="en-US" smtClean="0"/>
              <a:t>3/4/2022</a:t>
            </a:fld>
            <a:endParaRPr lang="en-US"/>
          </a:p>
        </p:txBody>
      </p:sp>
      <p:sp>
        <p:nvSpPr>
          <p:cNvPr id="6" name="Footer Placeholder 5">
            <a:extLst>
              <a:ext uri="{FF2B5EF4-FFF2-40B4-BE49-F238E27FC236}">
                <a16:creationId xmlns:a16="http://schemas.microsoft.com/office/drawing/2014/main" id="{EEABBB8B-C100-4A92-A532-08CF64FCE6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9215DE-FD94-4105-8E4A-8731DA20C557}"/>
              </a:ext>
            </a:extLst>
          </p:cNvPr>
          <p:cNvSpPr>
            <a:spLocks noGrp="1"/>
          </p:cNvSpPr>
          <p:nvPr>
            <p:ph type="sldNum" sz="quarter" idx="12"/>
          </p:nvPr>
        </p:nvSpPr>
        <p:spPr/>
        <p:txBody>
          <a:bodyPr/>
          <a:lstStyle/>
          <a:p>
            <a:fld id="{D781B42F-3036-4C1D-9ACC-993AD52B5CB1}" type="slidenum">
              <a:rPr lang="en-US" smtClean="0"/>
              <a:t>‹#›</a:t>
            </a:fld>
            <a:endParaRPr lang="en-US"/>
          </a:p>
        </p:txBody>
      </p:sp>
    </p:spTree>
    <p:extLst>
      <p:ext uri="{BB962C8B-B14F-4D97-AF65-F5344CB8AC3E}">
        <p14:creationId xmlns:p14="http://schemas.microsoft.com/office/powerpoint/2010/main" val="7937515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6DC933-4C7D-4F41-812A-4A1BB1C87A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B290DB9-A043-4A03-8619-D993AFC062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BE5572-70CC-4DA1-A4ED-B47C8C09C8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22B81C-4598-4464-98B3-D19CC7CBB796}" type="datetimeFigureOut">
              <a:rPr lang="en-US" smtClean="0"/>
              <a:t>3/4/2022</a:t>
            </a:fld>
            <a:endParaRPr lang="en-US"/>
          </a:p>
        </p:txBody>
      </p:sp>
      <p:sp>
        <p:nvSpPr>
          <p:cNvPr id="5" name="Footer Placeholder 4">
            <a:extLst>
              <a:ext uri="{FF2B5EF4-FFF2-40B4-BE49-F238E27FC236}">
                <a16:creationId xmlns:a16="http://schemas.microsoft.com/office/drawing/2014/main" id="{37FFD384-265B-4E36-890C-4E67537344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47DE2B5-9349-4592-A7ED-951E3F3E77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81B42F-3036-4C1D-9ACC-993AD52B5CB1}" type="slidenum">
              <a:rPr lang="en-US" smtClean="0"/>
              <a:t>‹#›</a:t>
            </a:fld>
            <a:endParaRPr lang="en-US"/>
          </a:p>
        </p:txBody>
      </p:sp>
    </p:spTree>
    <p:extLst>
      <p:ext uri="{BB962C8B-B14F-4D97-AF65-F5344CB8AC3E}">
        <p14:creationId xmlns:p14="http://schemas.microsoft.com/office/powerpoint/2010/main" val="26022178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irs.gov/pub/irs-pdf/f1040nr.pdf" TargetMode="External"/><Relationship Id="rId2" Type="http://schemas.openxmlformats.org/officeDocument/2006/relationships/hyperlink" Target="https://www.irs.gov/pub/irs-pdf/f8843.pdf"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irs.gov/individuals/international-taxpayers/foreign-students-scholars-teachers-researchers-and-exchange-visitors" TargetMode="External"/><Relationship Id="rId2" Type="http://schemas.openxmlformats.org/officeDocument/2006/relationships/hyperlink" Target="http://www.irs.gov/" TargetMode="External"/><Relationship Id="rId1" Type="http://schemas.openxmlformats.org/officeDocument/2006/relationships/slideLayout" Target="../slideLayouts/slideLayout2.xml"/><Relationship Id="rId4" Type="http://schemas.openxmlformats.org/officeDocument/2006/relationships/hyperlink" Target="https://www.irs.gov/help/telephone-assistance"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glaciertax.com/index" TargetMode="External"/><Relationship Id="rId2" Type="http://schemas.openxmlformats.org/officeDocument/2006/relationships/hyperlink" Target="https://www.sprintax.com/" TargetMode="External"/><Relationship Id="rId1" Type="http://schemas.openxmlformats.org/officeDocument/2006/relationships/slideLayout" Target="../slideLayouts/slideLayout2.xml"/><Relationship Id="rId4" Type="http://schemas.openxmlformats.org/officeDocument/2006/relationships/hyperlink" Target="https://tax.thomsonreuters.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irs.gov/individuals/international-taxpayers/exempt-individual-who-is-a-student"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irs.gov/Individuals/International-Taxpayers/Foreign-Students-and-Scholar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9CCE743D-16FB-8842-AA77-3464937D9881}"/>
              </a:ext>
            </a:extLst>
          </p:cNvPr>
          <p:cNvSpPr>
            <a:spLocks noGrp="1"/>
          </p:cNvSpPr>
          <p:nvPr>
            <p:ph type="title"/>
          </p:nvPr>
        </p:nvSpPr>
        <p:spPr>
          <a:xfrm>
            <a:off x="838200" y="365125"/>
            <a:ext cx="5603543" cy="1325563"/>
          </a:xfrm>
        </p:spPr>
        <p:txBody>
          <a:bodyPr>
            <a:normAutofit/>
          </a:bodyPr>
          <a:lstStyle/>
          <a:p>
            <a:r>
              <a:rPr lang="en-US" b="1" dirty="0">
                <a:solidFill>
                  <a:schemeClr val="bg2">
                    <a:lumMod val="50000"/>
                  </a:schemeClr>
                </a:solidFill>
                <a:latin typeface="Arial" panose="020B0604020202020204" pitchFamily="34" charset="0"/>
                <a:cs typeface="Arial" panose="020B0604020202020204" pitchFamily="34" charset="0"/>
              </a:rPr>
              <a:t>Taxes in the USA</a:t>
            </a:r>
            <a:endParaRPr lang="en-US" dirty="0">
              <a:solidFill>
                <a:schemeClr val="bg2">
                  <a:lumMod val="50000"/>
                </a:schemeClr>
              </a:solidFill>
              <a:latin typeface="Arial" panose="020B0604020202020204" pitchFamily="34" charset="0"/>
              <a:cs typeface="Arial" panose="020B0604020202020204" pitchFamily="34" charset="0"/>
            </a:endParaRPr>
          </a:p>
        </p:txBody>
      </p:sp>
      <p:sp>
        <p:nvSpPr>
          <p:cNvPr id="11" name="Content Placeholder 2">
            <a:extLst>
              <a:ext uri="{FF2B5EF4-FFF2-40B4-BE49-F238E27FC236}">
                <a16:creationId xmlns:a16="http://schemas.microsoft.com/office/drawing/2014/main" id="{9B4B8103-2627-5E4D-AB06-ADDA6462A3D7}"/>
              </a:ext>
            </a:extLst>
          </p:cNvPr>
          <p:cNvSpPr>
            <a:spLocks noGrp="1"/>
          </p:cNvSpPr>
          <p:nvPr>
            <p:ph idx="1"/>
          </p:nvPr>
        </p:nvSpPr>
        <p:spPr>
          <a:xfrm>
            <a:off x="838200" y="1648201"/>
            <a:ext cx="5603543" cy="3497002"/>
          </a:xfrm>
        </p:spPr>
        <p:txBody>
          <a:bodyPr>
            <a:normAutofit lnSpcReduction="10000"/>
          </a:bodyPr>
          <a:lstStyle/>
          <a:p>
            <a:r>
              <a:rPr lang="en-US" b="1" dirty="0">
                <a:solidFill>
                  <a:schemeClr val="bg2">
                    <a:lumMod val="50000"/>
                  </a:schemeClr>
                </a:solidFill>
                <a:highlight>
                  <a:srgbClr val="FFFF00"/>
                </a:highlight>
                <a:latin typeface="Arial" panose="020B0604020202020204" pitchFamily="34" charset="0"/>
                <a:cs typeface="Arial" panose="020B0604020202020204" pitchFamily="34" charset="0"/>
              </a:rPr>
              <a:t>Everyone</a:t>
            </a:r>
            <a:r>
              <a:rPr lang="en-US" dirty="0">
                <a:solidFill>
                  <a:schemeClr val="bg2">
                    <a:lumMod val="50000"/>
                  </a:schemeClr>
                </a:solidFill>
                <a:latin typeface="Arial" panose="020B0604020202020204" pitchFamily="34" charset="0"/>
                <a:cs typeface="Arial" panose="020B0604020202020204" pitchFamily="34" charset="0"/>
              </a:rPr>
              <a:t> must file for taxes each year in the United States.</a:t>
            </a:r>
          </a:p>
          <a:p>
            <a:pPr marL="0" indent="0">
              <a:buNone/>
            </a:pPr>
            <a:endParaRPr lang="en-US" dirty="0">
              <a:solidFill>
                <a:schemeClr val="bg2">
                  <a:lumMod val="50000"/>
                </a:schemeClr>
              </a:solidFill>
              <a:latin typeface="Arial" panose="020B0604020202020204" pitchFamily="34" charset="0"/>
              <a:cs typeface="Arial" panose="020B0604020202020204" pitchFamily="34" charset="0"/>
            </a:endParaRPr>
          </a:p>
          <a:p>
            <a:r>
              <a:rPr lang="en-US" dirty="0">
                <a:solidFill>
                  <a:schemeClr val="bg2">
                    <a:lumMod val="50000"/>
                  </a:schemeClr>
                </a:solidFill>
                <a:latin typeface="Arial" panose="020B0604020202020204" pitchFamily="34" charset="0"/>
                <a:cs typeface="Arial" panose="020B0604020202020204" pitchFamily="34" charset="0"/>
              </a:rPr>
              <a:t>Both residents and non-residents must file for taxes.</a:t>
            </a:r>
          </a:p>
          <a:p>
            <a:pPr marL="0" indent="0">
              <a:buNone/>
            </a:pPr>
            <a:endParaRPr lang="en-US" dirty="0">
              <a:solidFill>
                <a:schemeClr val="bg2">
                  <a:lumMod val="50000"/>
                </a:schemeClr>
              </a:solidFill>
              <a:latin typeface="Arial" panose="020B0604020202020204" pitchFamily="34" charset="0"/>
              <a:cs typeface="Arial" panose="020B0604020202020204" pitchFamily="34" charset="0"/>
            </a:endParaRPr>
          </a:p>
          <a:p>
            <a:r>
              <a:rPr lang="en-US" b="1" dirty="0">
                <a:solidFill>
                  <a:schemeClr val="bg2">
                    <a:lumMod val="50000"/>
                  </a:schemeClr>
                </a:solidFill>
                <a:latin typeface="Arial" panose="020B0604020202020204" pitchFamily="34" charset="0"/>
                <a:cs typeface="Arial" panose="020B0604020202020204" pitchFamily="34" charset="0"/>
              </a:rPr>
              <a:t>Yes,</a:t>
            </a:r>
            <a:r>
              <a:rPr lang="en-US" dirty="0">
                <a:solidFill>
                  <a:schemeClr val="bg2">
                    <a:lumMod val="50000"/>
                  </a:schemeClr>
                </a:solidFill>
                <a:latin typeface="Arial" panose="020B0604020202020204" pitchFamily="34" charset="0"/>
                <a:cs typeface="Arial" panose="020B0604020202020204" pitchFamily="34" charset="0"/>
              </a:rPr>
              <a:t> this includes International Students and their dependents</a:t>
            </a:r>
            <a:endParaRPr lang="en-US" dirty="0">
              <a:latin typeface="Arial" panose="020B0604020202020204" pitchFamily="34" charset="0"/>
              <a:cs typeface="Arial" panose="020B0604020202020204" pitchFamily="34" charset="0"/>
            </a:endParaRPr>
          </a:p>
        </p:txBody>
      </p:sp>
      <p:pic>
        <p:nvPicPr>
          <p:cNvPr id="9" name="Picture 8" descr="A group of people posing for the camera&#10;&#10;Description automatically generated">
            <a:extLst>
              <a:ext uri="{FF2B5EF4-FFF2-40B4-BE49-F238E27FC236}">
                <a16:creationId xmlns:a16="http://schemas.microsoft.com/office/drawing/2014/main" id="{652F86B2-E956-394E-95B0-767A5F06DCC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705599" y="0"/>
            <a:ext cx="5486401" cy="5445457"/>
          </a:xfrm>
          <a:prstGeom prst="rect">
            <a:avLst/>
          </a:prstGeom>
        </p:spPr>
      </p:pic>
    </p:spTree>
    <p:extLst>
      <p:ext uri="{BB962C8B-B14F-4D97-AF65-F5344CB8AC3E}">
        <p14:creationId xmlns:p14="http://schemas.microsoft.com/office/powerpoint/2010/main" val="20541182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4B95BF0-D240-614A-ADC1-44B6F942A490}"/>
              </a:ext>
              <a:ext uri="{C183D7F6-B498-43B3-948B-1728B52AA6E4}">
                <adec:decorative xmlns:adec="http://schemas.microsoft.com/office/drawing/2017/decorative" val="1"/>
              </a:ext>
            </a:extLst>
          </p:cNvPr>
          <p:cNvSpPr/>
          <p:nvPr/>
        </p:nvSpPr>
        <p:spPr>
          <a:xfrm>
            <a:off x="0" y="0"/>
            <a:ext cx="12192000" cy="1705970"/>
          </a:xfrm>
          <a:prstGeom prst="rect">
            <a:avLst/>
          </a:prstGeom>
          <a:solidFill>
            <a:srgbClr val="880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174982-D25A-5F45-9A9D-E59C8B9B61BF}"/>
              </a:ext>
            </a:extLst>
          </p:cNvPr>
          <p:cNvSpPr>
            <a:spLocks noGrp="1"/>
          </p:cNvSpPr>
          <p:nvPr>
            <p:ph type="title"/>
          </p:nvPr>
        </p:nvSpPr>
        <p:spPr>
          <a:xfrm>
            <a:off x="838200" y="296885"/>
            <a:ext cx="10515600" cy="1325563"/>
          </a:xfrm>
        </p:spPr>
        <p:txBody>
          <a:bodyPr>
            <a:normAutofit/>
          </a:bodyPr>
          <a:lstStyle/>
          <a:p>
            <a:r>
              <a:rPr lang="en-US" sz="6000" b="1" dirty="0">
                <a:solidFill>
                  <a:schemeClr val="bg1"/>
                </a:solidFill>
                <a:latin typeface="Arial" panose="020B0604020202020204" pitchFamily="34" charset="0"/>
                <a:cs typeface="Arial" panose="020B0604020202020204" pitchFamily="34" charset="0"/>
              </a:rPr>
              <a:t>Non-resident Taxes</a:t>
            </a:r>
            <a:endParaRPr lang="en-US" sz="6000" dirty="0">
              <a:solidFill>
                <a:schemeClr val="bg1"/>
              </a:solidFill>
              <a:latin typeface="Arial" panose="020B0604020202020204" pitchFamily="34" charset="0"/>
              <a:cs typeface="Arial" panose="020B0604020202020204" pitchFamily="34" charset="0"/>
            </a:endParaRPr>
          </a:p>
        </p:txBody>
      </p:sp>
      <p:pic>
        <p:nvPicPr>
          <p:cNvPr id="5" name="Content Placeholder 4">
            <a:extLst>
              <a:ext uri="{FF2B5EF4-FFF2-40B4-BE49-F238E27FC236}">
                <a16:creationId xmlns:a16="http://schemas.microsoft.com/office/drawing/2014/main" id="{09C21DF6-90A8-41E2-A892-648824E55B3E}"/>
              </a:ext>
            </a:extLst>
          </p:cNvPr>
          <p:cNvPicPr>
            <a:picLocks noGrp="1" noChangeAspect="1"/>
          </p:cNvPicPr>
          <p:nvPr>
            <p:ph idx="1"/>
          </p:nvPr>
        </p:nvPicPr>
        <p:blipFill>
          <a:blip r:embed="rId2"/>
          <a:stretch>
            <a:fillRect/>
          </a:stretch>
        </p:blipFill>
        <p:spPr>
          <a:xfrm>
            <a:off x="3512261" y="2044700"/>
            <a:ext cx="5167478" cy="4351338"/>
          </a:xfrm>
          <a:prstGeom prst="rect">
            <a:avLst/>
          </a:prstGeom>
        </p:spPr>
      </p:pic>
    </p:spTree>
    <p:extLst>
      <p:ext uri="{BB962C8B-B14F-4D97-AF65-F5344CB8AC3E}">
        <p14:creationId xmlns:p14="http://schemas.microsoft.com/office/powerpoint/2010/main" val="38805365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4B95BF0-D240-614A-ADC1-44B6F942A490}"/>
              </a:ext>
              <a:ext uri="{C183D7F6-B498-43B3-948B-1728B52AA6E4}">
                <adec:decorative xmlns:adec="http://schemas.microsoft.com/office/drawing/2017/decorative" val="1"/>
              </a:ext>
            </a:extLst>
          </p:cNvPr>
          <p:cNvSpPr/>
          <p:nvPr/>
        </p:nvSpPr>
        <p:spPr>
          <a:xfrm>
            <a:off x="0" y="0"/>
            <a:ext cx="12192000" cy="1705970"/>
          </a:xfrm>
          <a:prstGeom prst="rect">
            <a:avLst/>
          </a:prstGeom>
          <a:solidFill>
            <a:srgbClr val="880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174982-D25A-5F45-9A9D-E59C8B9B61BF}"/>
              </a:ext>
            </a:extLst>
          </p:cNvPr>
          <p:cNvSpPr>
            <a:spLocks noGrp="1"/>
          </p:cNvSpPr>
          <p:nvPr>
            <p:ph type="title"/>
          </p:nvPr>
        </p:nvSpPr>
        <p:spPr>
          <a:xfrm>
            <a:off x="838200" y="296885"/>
            <a:ext cx="10515600" cy="1325563"/>
          </a:xfrm>
        </p:spPr>
        <p:txBody>
          <a:bodyPr>
            <a:normAutofit/>
          </a:bodyPr>
          <a:lstStyle/>
          <a:p>
            <a:r>
              <a:rPr lang="en-US" sz="6000" b="1" dirty="0">
                <a:solidFill>
                  <a:schemeClr val="bg1"/>
                </a:solidFill>
                <a:latin typeface="Arial" panose="020B0604020202020204" pitchFamily="34" charset="0"/>
                <a:cs typeface="Arial" panose="020B0604020202020204" pitchFamily="34" charset="0"/>
              </a:rPr>
              <a:t>Non-resident Taxes</a:t>
            </a:r>
            <a:endParaRPr lang="en-US" sz="6000" dirty="0">
              <a:solidFill>
                <a:schemeClr val="bg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1EFEBE78-1988-224C-93D2-E1C41D30114B}"/>
              </a:ext>
            </a:extLst>
          </p:cNvPr>
          <p:cNvSpPr>
            <a:spLocks noGrp="1"/>
          </p:cNvSpPr>
          <p:nvPr>
            <p:ph idx="1"/>
          </p:nvPr>
        </p:nvSpPr>
        <p:spPr>
          <a:xfrm>
            <a:off x="838200" y="2043993"/>
            <a:ext cx="10515600" cy="4351338"/>
          </a:xfrm>
        </p:spPr>
        <p:txBody>
          <a:bodyPr/>
          <a:lstStyle/>
          <a:p>
            <a:pPr marL="0" indent="0">
              <a:buNone/>
            </a:pPr>
            <a:r>
              <a:rPr lang="en-US" dirty="0">
                <a:latin typeface="Verdana" panose="020B0604030504040204" pitchFamily="34" charset="0"/>
                <a:ea typeface="Verdana" panose="020B0604030504040204" pitchFamily="34" charset="0"/>
              </a:rPr>
              <a:t>Non-resident from taxes ≠ non-resident for immigration or non-resident for tuition purposes.</a:t>
            </a:r>
          </a:p>
          <a:p>
            <a:pPr marL="0" indent="0">
              <a:buNone/>
            </a:pPr>
            <a:endParaRPr lang="en-US" dirty="0">
              <a:latin typeface="Verdana" panose="020B0604030504040204" pitchFamily="34" charset="0"/>
              <a:ea typeface="Verdana" panose="020B0604030504040204" pitchFamily="34" charset="0"/>
            </a:endParaRPr>
          </a:p>
          <a:p>
            <a:r>
              <a:rPr lang="en-US" dirty="0">
                <a:latin typeface="Verdana" panose="020B0604030504040204" pitchFamily="34" charset="0"/>
                <a:ea typeface="Verdana" panose="020B0604030504040204" pitchFamily="34" charset="0"/>
              </a:rPr>
              <a:t>Usually, the first five years that an F1 student is inside the United States, that student is considered non-resident for tax purposes.</a:t>
            </a:r>
          </a:p>
          <a:p>
            <a:r>
              <a:rPr lang="en-US" dirty="0">
                <a:latin typeface="Verdana" panose="020B0604030504040204" pitchFamily="34" charset="0"/>
                <a:ea typeface="Verdana" panose="020B0604030504040204" pitchFamily="34" charset="0"/>
              </a:rPr>
              <a:t>If you are here longer than five years or you have been to the United States in another visa status previously, you will need to fill out a form to see if you meet the substantial presence qualification. </a:t>
            </a:r>
            <a:endParaRPr lang="en-US" dirty="0"/>
          </a:p>
        </p:txBody>
      </p:sp>
    </p:spTree>
    <p:extLst>
      <p:ext uri="{BB962C8B-B14F-4D97-AF65-F5344CB8AC3E}">
        <p14:creationId xmlns:p14="http://schemas.microsoft.com/office/powerpoint/2010/main" val="29382358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4B95BF0-D240-614A-ADC1-44B6F942A490}"/>
              </a:ext>
              <a:ext uri="{C183D7F6-B498-43B3-948B-1728B52AA6E4}">
                <adec:decorative xmlns:adec="http://schemas.microsoft.com/office/drawing/2017/decorative" val="1"/>
              </a:ext>
            </a:extLst>
          </p:cNvPr>
          <p:cNvSpPr/>
          <p:nvPr/>
        </p:nvSpPr>
        <p:spPr>
          <a:xfrm>
            <a:off x="0" y="0"/>
            <a:ext cx="12192000" cy="1705970"/>
          </a:xfrm>
          <a:prstGeom prst="rect">
            <a:avLst/>
          </a:prstGeom>
          <a:solidFill>
            <a:srgbClr val="880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174982-D25A-5F45-9A9D-E59C8B9B61BF}"/>
              </a:ext>
            </a:extLst>
          </p:cNvPr>
          <p:cNvSpPr>
            <a:spLocks noGrp="1"/>
          </p:cNvSpPr>
          <p:nvPr>
            <p:ph type="title"/>
          </p:nvPr>
        </p:nvSpPr>
        <p:spPr>
          <a:xfrm>
            <a:off x="838200" y="296885"/>
            <a:ext cx="10515600" cy="1325563"/>
          </a:xfrm>
        </p:spPr>
        <p:txBody>
          <a:bodyPr>
            <a:normAutofit/>
          </a:bodyPr>
          <a:lstStyle/>
          <a:p>
            <a:r>
              <a:rPr lang="en-US" sz="4800" b="1" dirty="0">
                <a:solidFill>
                  <a:schemeClr val="bg1"/>
                </a:solidFill>
                <a:latin typeface="Arial" panose="020B0604020202020204" pitchFamily="34" charset="0"/>
                <a:cs typeface="Arial" panose="020B0604020202020204" pitchFamily="34" charset="0"/>
              </a:rPr>
              <a:t>Non-resident Taxes- Basic Forms</a:t>
            </a:r>
            <a:endParaRPr lang="en-US" sz="4800" dirty="0">
              <a:solidFill>
                <a:schemeClr val="bg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1EFEBE78-1988-224C-93D2-E1C41D30114B}"/>
              </a:ext>
            </a:extLst>
          </p:cNvPr>
          <p:cNvSpPr>
            <a:spLocks noGrp="1"/>
          </p:cNvSpPr>
          <p:nvPr>
            <p:ph idx="1"/>
          </p:nvPr>
        </p:nvSpPr>
        <p:spPr>
          <a:xfrm>
            <a:off x="838200" y="2043993"/>
            <a:ext cx="10515600" cy="4351338"/>
          </a:xfrm>
        </p:spPr>
        <p:txBody>
          <a:bodyPr/>
          <a:lstStyle/>
          <a:p>
            <a:r>
              <a:rPr lang="en-US" dirty="0"/>
              <a:t>IRS Form 8843: Statement for Exempt Individuals and Individuals With a Medical Condition</a:t>
            </a:r>
          </a:p>
          <a:p>
            <a:pPr marL="0" indent="0">
              <a:buNone/>
            </a:pPr>
            <a:r>
              <a:rPr lang="en-US" dirty="0">
                <a:hlinkClick r:id="rId2"/>
              </a:rPr>
              <a:t>https://www.irs.gov/pub/irs-pdf/f8843.pdf</a:t>
            </a:r>
            <a:endParaRPr lang="en-US" dirty="0"/>
          </a:p>
          <a:p>
            <a:pPr marL="0" indent="0">
              <a:buNone/>
            </a:pPr>
            <a:r>
              <a:rPr lang="en-US" i="1" dirty="0"/>
              <a:t>Everyone, even dependents, need to complete this form.</a:t>
            </a:r>
          </a:p>
          <a:p>
            <a:pPr marL="0" indent="0">
              <a:buNone/>
            </a:pPr>
            <a:endParaRPr lang="en-US" dirty="0"/>
          </a:p>
          <a:p>
            <a:r>
              <a:rPr lang="en-US" dirty="0"/>
              <a:t>IRS From 1040NR : U.S. Nonresident Alien Income Tax Return</a:t>
            </a:r>
          </a:p>
          <a:p>
            <a:pPr marL="0" indent="0">
              <a:buNone/>
            </a:pPr>
            <a:r>
              <a:rPr lang="en-US" dirty="0">
                <a:hlinkClick r:id="rId3"/>
              </a:rPr>
              <a:t>https://www.irs.gov/pub/irs-pdf/f1040nr.pdf</a:t>
            </a:r>
            <a:r>
              <a:rPr lang="en-US" dirty="0"/>
              <a:t> </a:t>
            </a:r>
          </a:p>
          <a:p>
            <a:pPr marL="0" indent="0">
              <a:buNone/>
            </a:pPr>
            <a:r>
              <a:rPr lang="en-US" i="1" dirty="0"/>
              <a:t>Complete this form as well if your worked, or received income. </a:t>
            </a:r>
          </a:p>
        </p:txBody>
      </p:sp>
    </p:spTree>
    <p:extLst>
      <p:ext uri="{BB962C8B-B14F-4D97-AF65-F5344CB8AC3E}">
        <p14:creationId xmlns:p14="http://schemas.microsoft.com/office/powerpoint/2010/main" val="5073647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4B95BF0-D240-614A-ADC1-44B6F942A490}"/>
              </a:ext>
              <a:ext uri="{C183D7F6-B498-43B3-948B-1728B52AA6E4}">
                <adec:decorative xmlns:adec="http://schemas.microsoft.com/office/drawing/2017/decorative" val="1"/>
              </a:ext>
            </a:extLst>
          </p:cNvPr>
          <p:cNvSpPr/>
          <p:nvPr/>
        </p:nvSpPr>
        <p:spPr>
          <a:xfrm>
            <a:off x="0" y="0"/>
            <a:ext cx="12192000" cy="1705970"/>
          </a:xfrm>
          <a:prstGeom prst="rect">
            <a:avLst/>
          </a:prstGeom>
          <a:solidFill>
            <a:srgbClr val="880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174982-D25A-5F45-9A9D-E59C8B9B61BF}"/>
              </a:ext>
            </a:extLst>
          </p:cNvPr>
          <p:cNvSpPr>
            <a:spLocks noGrp="1"/>
          </p:cNvSpPr>
          <p:nvPr>
            <p:ph type="title"/>
          </p:nvPr>
        </p:nvSpPr>
        <p:spPr>
          <a:xfrm>
            <a:off x="838200" y="296885"/>
            <a:ext cx="10515600" cy="1325563"/>
          </a:xfrm>
        </p:spPr>
        <p:txBody>
          <a:bodyPr>
            <a:normAutofit fontScale="90000"/>
          </a:bodyPr>
          <a:lstStyle/>
          <a:p>
            <a:r>
              <a:rPr lang="en-US" sz="6000" b="1" dirty="0">
                <a:solidFill>
                  <a:schemeClr val="bg1"/>
                </a:solidFill>
                <a:latin typeface="Arial" panose="020B0604020202020204" pitchFamily="34" charset="0"/>
                <a:cs typeface="Arial" panose="020B0604020202020204" pitchFamily="34" charset="0"/>
              </a:rPr>
              <a:t>Non-resident Taxes: Form 8843</a:t>
            </a:r>
            <a:endParaRPr lang="en-US" sz="6000" dirty="0">
              <a:solidFill>
                <a:schemeClr val="bg1"/>
              </a:solidFill>
              <a:latin typeface="Arial" panose="020B0604020202020204" pitchFamily="34" charset="0"/>
              <a:cs typeface="Arial" panose="020B0604020202020204" pitchFamily="34" charset="0"/>
            </a:endParaRPr>
          </a:p>
        </p:txBody>
      </p:sp>
      <p:pic>
        <p:nvPicPr>
          <p:cNvPr id="5" name="Content Placeholder 4">
            <a:extLst>
              <a:ext uri="{FF2B5EF4-FFF2-40B4-BE49-F238E27FC236}">
                <a16:creationId xmlns:a16="http://schemas.microsoft.com/office/drawing/2014/main" id="{4CA06E55-6B83-48D9-A944-7D3D7A0B96E0}"/>
              </a:ext>
            </a:extLst>
          </p:cNvPr>
          <p:cNvPicPr>
            <a:picLocks noGrp="1" noChangeAspect="1"/>
          </p:cNvPicPr>
          <p:nvPr>
            <p:ph idx="1"/>
          </p:nvPr>
        </p:nvPicPr>
        <p:blipFill>
          <a:blip r:embed="rId2"/>
          <a:stretch>
            <a:fillRect/>
          </a:stretch>
        </p:blipFill>
        <p:spPr>
          <a:xfrm>
            <a:off x="4085968" y="1682672"/>
            <a:ext cx="3733313" cy="4713366"/>
          </a:xfrm>
          <a:prstGeom prst="rect">
            <a:avLst/>
          </a:prstGeom>
        </p:spPr>
      </p:pic>
      <p:sp>
        <p:nvSpPr>
          <p:cNvPr id="6" name="TextBox 5">
            <a:extLst>
              <a:ext uri="{FF2B5EF4-FFF2-40B4-BE49-F238E27FC236}">
                <a16:creationId xmlns:a16="http://schemas.microsoft.com/office/drawing/2014/main" id="{54B06EAA-B69E-4616-83CC-54467938851D}"/>
              </a:ext>
            </a:extLst>
          </p:cNvPr>
          <p:cNvSpPr txBox="1"/>
          <p:nvPr/>
        </p:nvSpPr>
        <p:spPr>
          <a:xfrm>
            <a:off x="8063272" y="3591698"/>
            <a:ext cx="3733312" cy="2062103"/>
          </a:xfrm>
          <a:prstGeom prst="rect">
            <a:avLst/>
          </a:prstGeom>
          <a:noFill/>
        </p:spPr>
        <p:txBody>
          <a:bodyPr wrap="square" rtlCol="0">
            <a:spAutoFit/>
          </a:bodyPr>
          <a:lstStyle/>
          <a:p>
            <a:r>
              <a:rPr lang="en-US" sz="1600" dirty="0"/>
              <a:t>9. Red Rocks Community College</a:t>
            </a:r>
          </a:p>
          <a:p>
            <a:r>
              <a:rPr lang="en-US" sz="1600" dirty="0"/>
              <a:t>13300 W 6</a:t>
            </a:r>
            <a:r>
              <a:rPr lang="en-US" sz="1600" baseline="30000" dirty="0"/>
              <a:t>th</a:t>
            </a:r>
            <a:r>
              <a:rPr lang="en-US" sz="1600" dirty="0"/>
              <a:t> Avenue, Lakewood, CO 80228</a:t>
            </a:r>
          </a:p>
          <a:p>
            <a:r>
              <a:rPr lang="en-US" sz="1600" dirty="0"/>
              <a:t>303-914-6600</a:t>
            </a:r>
          </a:p>
          <a:p>
            <a:endParaRPr lang="en-US" sz="1600" dirty="0"/>
          </a:p>
          <a:p>
            <a:r>
              <a:rPr lang="en-US" sz="1600" dirty="0"/>
              <a:t>10. Linda Yazdani/Red Rocks Community College,  Box 33 13300 W 6</a:t>
            </a:r>
            <a:r>
              <a:rPr lang="en-US" sz="1600" baseline="30000" dirty="0"/>
              <a:t>th</a:t>
            </a:r>
            <a:r>
              <a:rPr lang="en-US" sz="1600" dirty="0"/>
              <a:t> Avenue, Lakewood, CO  80228</a:t>
            </a:r>
          </a:p>
          <a:p>
            <a:r>
              <a:rPr lang="en-US" sz="1600" dirty="0"/>
              <a:t>303-914-6416</a:t>
            </a:r>
          </a:p>
        </p:txBody>
      </p:sp>
      <p:sp>
        <p:nvSpPr>
          <p:cNvPr id="7" name="TextBox 6">
            <a:extLst>
              <a:ext uri="{FF2B5EF4-FFF2-40B4-BE49-F238E27FC236}">
                <a16:creationId xmlns:a16="http://schemas.microsoft.com/office/drawing/2014/main" id="{AE387861-BA3A-4E94-8A40-ED823C3B356A}"/>
              </a:ext>
            </a:extLst>
          </p:cNvPr>
          <p:cNvSpPr txBox="1"/>
          <p:nvPr/>
        </p:nvSpPr>
        <p:spPr>
          <a:xfrm>
            <a:off x="7957751" y="1812324"/>
            <a:ext cx="3550508" cy="1354217"/>
          </a:xfrm>
          <a:prstGeom prst="rect">
            <a:avLst/>
          </a:prstGeom>
          <a:noFill/>
        </p:spPr>
        <p:txBody>
          <a:bodyPr wrap="square" rtlCol="0">
            <a:spAutoFit/>
          </a:bodyPr>
          <a:lstStyle/>
          <a:p>
            <a:r>
              <a:rPr lang="en-US" dirty="0"/>
              <a:t>4. </a:t>
            </a:r>
            <a:r>
              <a:rPr lang="en-US" sz="1600" dirty="0"/>
              <a:t>Use a calendar to count the days that you were present in the U.S. You can use your I-94 to see the exact date of your arrival. Subtract any days that you were outside the country</a:t>
            </a:r>
          </a:p>
        </p:txBody>
      </p:sp>
      <p:sp>
        <p:nvSpPr>
          <p:cNvPr id="8" name="Multiplication Sign 7">
            <a:extLst>
              <a:ext uri="{FF2B5EF4-FFF2-40B4-BE49-F238E27FC236}">
                <a16:creationId xmlns:a16="http://schemas.microsoft.com/office/drawing/2014/main" id="{AD20F383-7E6E-476F-88AC-90379B4482FB}"/>
              </a:ext>
            </a:extLst>
          </p:cNvPr>
          <p:cNvSpPr/>
          <p:nvPr/>
        </p:nvSpPr>
        <p:spPr>
          <a:xfrm>
            <a:off x="5725298" y="3822357"/>
            <a:ext cx="914400" cy="9144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6649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4B95BF0-D240-614A-ADC1-44B6F942A490}"/>
              </a:ext>
              <a:ext uri="{C183D7F6-B498-43B3-948B-1728B52AA6E4}">
                <adec:decorative xmlns:adec="http://schemas.microsoft.com/office/drawing/2017/decorative" val="1"/>
              </a:ext>
            </a:extLst>
          </p:cNvPr>
          <p:cNvSpPr/>
          <p:nvPr/>
        </p:nvSpPr>
        <p:spPr>
          <a:xfrm>
            <a:off x="0" y="0"/>
            <a:ext cx="12192000" cy="1705970"/>
          </a:xfrm>
          <a:prstGeom prst="rect">
            <a:avLst/>
          </a:prstGeom>
          <a:solidFill>
            <a:srgbClr val="880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174982-D25A-5F45-9A9D-E59C8B9B61BF}"/>
              </a:ext>
            </a:extLst>
          </p:cNvPr>
          <p:cNvSpPr>
            <a:spLocks noGrp="1"/>
          </p:cNvSpPr>
          <p:nvPr>
            <p:ph type="title"/>
          </p:nvPr>
        </p:nvSpPr>
        <p:spPr>
          <a:xfrm>
            <a:off x="838200" y="296885"/>
            <a:ext cx="10515600" cy="1325563"/>
          </a:xfrm>
        </p:spPr>
        <p:txBody>
          <a:bodyPr>
            <a:noAutofit/>
          </a:bodyPr>
          <a:lstStyle/>
          <a:p>
            <a:r>
              <a:rPr lang="en-US" sz="4000" b="1" dirty="0">
                <a:solidFill>
                  <a:schemeClr val="bg1"/>
                </a:solidFill>
                <a:latin typeface="Arial" panose="020B0604020202020204" pitchFamily="34" charset="0"/>
                <a:cs typeface="Arial" panose="020B0604020202020204" pitchFamily="34" charset="0"/>
              </a:rPr>
              <a:t>Non-resident Taxes: Form 8843 Continued</a:t>
            </a:r>
            <a:endParaRPr lang="en-US" sz="4000" dirty="0">
              <a:solidFill>
                <a:schemeClr val="bg1"/>
              </a:solidFill>
              <a:latin typeface="Arial" panose="020B0604020202020204" pitchFamily="34" charset="0"/>
              <a:cs typeface="Arial" panose="020B0604020202020204" pitchFamily="34" charset="0"/>
            </a:endParaRPr>
          </a:p>
        </p:txBody>
      </p:sp>
      <p:pic>
        <p:nvPicPr>
          <p:cNvPr id="5" name="Content Placeholder 4">
            <a:extLst>
              <a:ext uri="{FF2B5EF4-FFF2-40B4-BE49-F238E27FC236}">
                <a16:creationId xmlns:a16="http://schemas.microsoft.com/office/drawing/2014/main" id="{335CCCEC-4D5C-4841-BC1A-6698DEC7E824}"/>
              </a:ext>
            </a:extLst>
          </p:cNvPr>
          <p:cNvPicPr>
            <a:picLocks noGrp="1" noChangeAspect="1"/>
          </p:cNvPicPr>
          <p:nvPr>
            <p:ph idx="1"/>
          </p:nvPr>
        </p:nvPicPr>
        <p:blipFill>
          <a:blip r:embed="rId2"/>
          <a:stretch>
            <a:fillRect/>
          </a:stretch>
        </p:blipFill>
        <p:spPr>
          <a:xfrm>
            <a:off x="3039762" y="1804335"/>
            <a:ext cx="3898606" cy="5094771"/>
          </a:xfrm>
          <a:prstGeom prst="rect">
            <a:avLst/>
          </a:prstGeom>
        </p:spPr>
      </p:pic>
      <p:sp>
        <p:nvSpPr>
          <p:cNvPr id="6" name="Multiplication Sign 5">
            <a:extLst>
              <a:ext uri="{FF2B5EF4-FFF2-40B4-BE49-F238E27FC236}">
                <a16:creationId xmlns:a16="http://schemas.microsoft.com/office/drawing/2014/main" id="{114F9EB0-C9F6-4641-A794-845FB1DCC00E}"/>
              </a:ext>
            </a:extLst>
          </p:cNvPr>
          <p:cNvSpPr/>
          <p:nvPr/>
        </p:nvSpPr>
        <p:spPr>
          <a:xfrm>
            <a:off x="4703805" y="2002855"/>
            <a:ext cx="914400" cy="9144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Multiplication Sign 6">
            <a:extLst>
              <a:ext uri="{FF2B5EF4-FFF2-40B4-BE49-F238E27FC236}">
                <a16:creationId xmlns:a16="http://schemas.microsoft.com/office/drawing/2014/main" id="{D7E3887B-E611-491E-8B3F-71D76689DB54}"/>
              </a:ext>
            </a:extLst>
          </p:cNvPr>
          <p:cNvSpPr/>
          <p:nvPr/>
        </p:nvSpPr>
        <p:spPr>
          <a:xfrm>
            <a:off x="4423719" y="3363098"/>
            <a:ext cx="914400" cy="9144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F698EA28-8435-47C0-A0F9-3BA4650147B6}"/>
              </a:ext>
            </a:extLst>
          </p:cNvPr>
          <p:cNvSpPr txBox="1"/>
          <p:nvPr/>
        </p:nvSpPr>
        <p:spPr>
          <a:xfrm>
            <a:off x="8213124" y="5247503"/>
            <a:ext cx="1475276" cy="369332"/>
          </a:xfrm>
          <a:prstGeom prst="rect">
            <a:avLst/>
          </a:prstGeom>
          <a:noFill/>
        </p:spPr>
        <p:txBody>
          <a:bodyPr wrap="none" rtlCol="0">
            <a:spAutoFit/>
          </a:bodyPr>
          <a:lstStyle/>
          <a:p>
            <a:r>
              <a:rPr lang="en-US" dirty="0"/>
              <a:t>Sign and Date</a:t>
            </a:r>
          </a:p>
        </p:txBody>
      </p:sp>
      <p:cxnSp>
        <p:nvCxnSpPr>
          <p:cNvPr id="10" name="Straight Arrow Connector 9">
            <a:extLst>
              <a:ext uri="{FF2B5EF4-FFF2-40B4-BE49-F238E27FC236}">
                <a16:creationId xmlns:a16="http://schemas.microsoft.com/office/drawing/2014/main" id="{A9547D75-C87D-4124-ADF7-F7B8FCDCDD9E}"/>
              </a:ext>
            </a:extLst>
          </p:cNvPr>
          <p:cNvCxnSpPr/>
          <p:nvPr/>
        </p:nvCxnSpPr>
        <p:spPr>
          <a:xfrm flipH="1" flipV="1">
            <a:off x="5840627" y="5354595"/>
            <a:ext cx="2150076" cy="775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24832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4B95BF0-D240-614A-ADC1-44B6F942A490}"/>
              </a:ext>
              <a:ext uri="{C183D7F6-B498-43B3-948B-1728B52AA6E4}">
                <adec:decorative xmlns:adec="http://schemas.microsoft.com/office/drawing/2017/decorative" val="1"/>
              </a:ext>
            </a:extLst>
          </p:cNvPr>
          <p:cNvSpPr/>
          <p:nvPr/>
        </p:nvSpPr>
        <p:spPr>
          <a:xfrm>
            <a:off x="0" y="0"/>
            <a:ext cx="12192000" cy="1705970"/>
          </a:xfrm>
          <a:prstGeom prst="rect">
            <a:avLst/>
          </a:prstGeom>
          <a:solidFill>
            <a:srgbClr val="880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174982-D25A-5F45-9A9D-E59C8B9B61BF}"/>
              </a:ext>
            </a:extLst>
          </p:cNvPr>
          <p:cNvSpPr>
            <a:spLocks noGrp="1"/>
          </p:cNvSpPr>
          <p:nvPr>
            <p:ph type="title"/>
          </p:nvPr>
        </p:nvSpPr>
        <p:spPr>
          <a:xfrm>
            <a:off x="838200" y="296885"/>
            <a:ext cx="10515600" cy="1325563"/>
          </a:xfrm>
        </p:spPr>
        <p:txBody>
          <a:bodyPr>
            <a:normAutofit fontScale="90000"/>
          </a:bodyPr>
          <a:lstStyle/>
          <a:p>
            <a:r>
              <a:rPr lang="en-US" sz="6000" b="1" dirty="0">
                <a:solidFill>
                  <a:schemeClr val="bg1"/>
                </a:solidFill>
                <a:latin typeface="Arial" panose="020B0604020202020204" pitchFamily="34" charset="0"/>
                <a:cs typeface="Arial" panose="020B0604020202020204" pitchFamily="34" charset="0"/>
              </a:rPr>
              <a:t>Non-resident Taxes IRS Form 1040NR  (non-resident)</a:t>
            </a:r>
            <a:endParaRPr lang="en-US" sz="6000" dirty="0">
              <a:solidFill>
                <a:schemeClr val="bg1"/>
              </a:solidFill>
              <a:latin typeface="Arial" panose="020B0604020202020204" pitchFamily="34" charset="0"/>
              <a:cs typeface="Arial" panose="020B0604020202020204" pitchFamily="34" charset="0"/>
            </a:endParaRPr>
          </a:p>
        </p:txBody>
      </p:sp>
      <p:pic>
        <p:nvPicPr>
          <p:cNvPr id="7" name="Content Placeholder 6">
            <a:extLst>
              <a:ext uri="{FF2B5EF4-FFF2-40B4-BE49-F238E27FC236}">
                <a16:creationId xmlns:a16="http://schemas.microsoft.com/office/drawing/2014/main" id="{E22FD664-77ED-46E6-B01A-1499AE9533D5}"/>
              </a:ext>
            </a:extLst>
          </p:cNvPr>
          <p:cNvPicPr>
            <a:picLocks noGrp="1" noChangeAspect="1"/>
          </p:cNvPicPr>
          <p:nvPr>
            <p:ph idx="1"/>
          </p:nvPr>
        </p:nvPicPr>
        <p:blipFill>
          <a:blip r:embed="rId2"/>
          <a:stretch>
            <a:fillRect/>
          </a:stretch>
        </p:blipFill>
        <p:spPr>
          <a:xfrm>
            <a:off x="3822357" y="1825625"/>
            <a:ext cx="3997797" cy="5044724"/>
          </a:xfrm>
          <a:prstGeom prst="rect">
            <a:avLst/>
          </a:prstGeom>
        </p:spPr>
      </p:pic>
    </p:spTree>
    <p:extLst>
      <p:ext uri="{BB962C8B-B14F-4D97-AF65-F5344CB8AC3E}">
        <p14:creationId xmlns:p14="http://schemas.microsoft.com/office/powerpoint/2010/main" val="33569168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4B95BF0-D240-614A-ADC1-44B6F942A490}"/>
              </a:ext>
              <a:ext uri="{C183D7F6-B498-43B3-948B-1728B52AA6E4}">
                <adec:decorative xmlns:adec="http://schemas.microsoft.com/office/drawing/2017/decorative" val="1"/>
              </a:ext>
            </a:extLst>
          </p:cNvPr>
          <p:cNvSpPr/>
          <p:nvPr/>
        </p:nvSpPr>
        <p:spPr>
          <a:xfrm>
            <a:off x="0" y="0"/>
            <a:ext cx="12192000" cy="1705970"/>
          </a:xfrm>
          <a:prstGeom prst="rect">
            <a:avLst/>
          </a:prstGeom>
          <a:solidFill>
            <a:srgbClr val="880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174982-D25A-5F45-9A9D-E59C8B9B61BF}"/>
              </a:ext>
            </a:extLst>
          </p:cNvPr>
          <p:cNvSpPr>
            <a:spLocks noGrp="1"/>
          </p:cNvSpPr>
          <p:nvPr>
            <p:ph type="title"/>
          </p:nvPr>
        </p:nvSpPr>
        <p:spPr>
          <a:xfrm>
            <a:off x="838200" y="296885"/>
            <a:ext cx="10515600" cy="1325563"/>
          </a:xfrm>
        </p:spPr>
        <p:txBody>
          <a:bodyPr>
            <a:normAutofit fontScale="90000"/>
          </a:bodyPr>
          <a:lstStyle/>
          <a:p>
            <a:r>
              <a:rPr lang="en-US" sz="6000" b="1" dirty="0">
                <a:solidFill>
                  <a:schemeClr val="bg1"/>
                </a:solidFill>
                <a:latin typeface="Arial" panose="020B0604020202020204" pitchFamily="34" charset="0"/>
                <a:cs typeface="Arial" panose="020B0604020202020204" pitchFamily="34" charset="0"/>
              </a:rPr>
              <a:t>Non-resident Taxes IRS Form 1040NR  (non-resident) </a:t>
            </a:r>
            <a:r>
              <a:rPr lang="en-US" b="1" dirty="0">
                <a:solidFill>
                  <a:schemeClr val="bg1"/>
                </a:solidFill>
                <a:latin typeface="Arial" panose="020B0604020202020204" pitchFamily="34" charset="0"/>
                <a:cs typeface="Arial" panose="020B0604020202020204" pitchFamily="34" charset="0"/>
              </a:rPr>
              <a:t>Continued</a:t>
            </a:r>
            <a:endParaRPr lang="en-US" dirty="0">
              <a:solidFill>
                <a:schemeClr val="bg1"/>
              </a:solidFill>
              <a:latin typeface="Arial" panose="020B0604020202020204" pitchFamily="34" charset="0"/>
              <a:cs typeface="Arial" panose="020B0604020202020204" pitchFamily="34" charset="0"/>
            </a:endParaRPr>
          </a:p>
        </p:txBody>
      </p:sp>
      <p:pic>
        <p:nvPicPr>
          <p:cNvPr id="5" name="Content Placeholder 4">
            <a:extLst>
              <a:ext uri="{FF2B5EF4-FFF2-40B4-BE49-F238E27FC236}">
                <a16:creationId xmlns:a16="http://schemas.microsoft.com/office/drawing/2014/main" id="{C1F38C56-FF99-4D66-8EA5-4B199E6EAB2F}"/>
              </a:ext>
            </a:extLst>
          </p:cNvPr>
          <p:cNvPicPr>
            <a:picLocks noGrp="1" noChangeAspect="1"/>
          </p:cNvPicPr>
          <p:nvPr>
            <p:ph idx="1"/>
          </p:nvPr>
        </p:nvPicPr>
        <p:blipFill>
          <a:blip r:embed="rId2"/>
          <a:stretch>
            <a:fillRect/>
          </a:stretch>
        </p:blipFill>
        <p:spPr>
          <a:xfrm>
            <a:off x="3501081" y="1756457"/>
            <a:ext cx="4050496" cy="5101543"/>
          </a:xfrm>
          <a:prstGeom prst="rect">
            <a:avLst/>
          </a:prstGeom>
        </p:spPr>
      </p:pic>
    </p:spTree>
    <p:extLst>
      <p:ext uri="{BB962C8B-B14F-4D97-AF65-F5344CB8AC3E}">
        <p14:creationId xmlns:p14="http://schemas.microsoft.com/office/powerpoint/2010/main" val="13704606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4B95BF0-D240-614A-ADC1-44B6F942A490}"/>
              </a:ext>
              <a:ext uri="{C183D7F6-B498-43B3-948B-1728B52AA6E4}">
                <adec:decorative xmlns:adec="http://schemas.microsoft.com/office/drawing/2017/decorative" val="1"/>
              </a:ext>
            </a:extLst>
          </p:cNvPr>
          <p:cNvSpPr/>
          <p:nvPr/>
        </p:nvSpPr>
        <p:spPr>
          <a:xfrm>
            <a:off x="0" y="0"/>
            <a:ext cx="12192000" cy="1705970"/>
          </a:xfrm>
          <a:prstGeom prst="rect">
            <a:avLst/>
          </a:prstGeom>
          <a:solidFill>
            <a:srgbClr val="880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174982-D25A-5F45-9A9D-E59C8B9B61BF}"/>
              </a:ext>
            </a:extLst>
          </p:cNvPr>
          <p:cNvSpPr>
            <a:spLocks noGrp="1"/>
          </p:cNvSpPr>
          <p:nvPr>
            <p:ph type="title"/>
          </p:nvPr>
        </p:nvSpPr>
        <p:spPr>
          <a:xfrm>
            <a:off x="838200" y="296885"/>
            <a:ext cx="10515600" cy="1325563"/>
          </a:xfrm>
        </p:spPr>
        <p:txBody>
          <a:bodyPr>
            <a:normAutofit fontScale="90000"/>
          </a:bodyPr>
          <a:lstStyle/>
          <a:p>
            <a:r>
              <a:rPr lang="en-US" sz="6000" b="1" dirty="0">
                <a:solidFill>
                  <a:schemeClr val="bg1"/>
                </a:solidFill>
                <a:latin typeface="Arial" panose="020B0604020202020204" pitchFamily="34" charset="0"/>
                <a:cs typeface="Arial" panose="020B0604020202020204" pitchFamily="34" charset="0"/>
              </a:rPr>
              <a:t>Non-resident Taxes </a:t>
            </a:r>
            <a:br>
              <a:rPr lang="en-US" sz="6000" b="1" dirty="0">
                <a:solidFill>
                  <a:schemeClr val="bg1"/>
                </a:solidFill>
                <a:latin typeface="Arial" panose="020B0604020202020204" pitchFamily="34" charset="0"/>
                <a:cs typeface="Arial" panose="020B0604020202020204" pitchFamily="34" charset="0"/>
              </a:rPr>
            </a:br>
            <a:r>
              <a:rPr lang="en-US" sz="6000" b="1" dirty="0">
                <a:solidFill>
                  <a:schemeClr val="bg1"/>
                </a:solidFill>
                <a:latin typeface="Arial" panose="020B0604020202020204" pitchFamily="34" charset="0"/>
                <a:cs typeface="Arial" panose="020B0604020202020204" pitchFamily="34" charset="0"/>
              </a:rPr>
              <a:t>Filing Dates</a:t>
            </a:r>
            <a:endParaRPr lang="en-US" dirty="0">
              <a:solidFill>
                <a:schemeClr val="bg1"/>
              </a:solidFill>
              <a:latin typeface="Arial" panose="020B0604020202020204" pitchFamily="34" charset="0"/>
              <a:cs typeface="Arial" panose="020B0604020202020204" pitchFamily="34" charset="0"/>
            </a:endParaRPr>
          </a:p>
        </p:txBody>
      </p:sp>
      <p:sp>
        <p:nvSpPr>
          <p:cNvPr id="6" name="Content Placeholder 5">
            <a:extLst>
              <a:ext uri="{FF2B5EF4-FFF2-40B4-BE49-F238E27FC236}">
                <a16:creationId xmlns:a16="http://schemas.microsoft.com/office/drawing/2014/main" id="{0AA9517D-704A-499F-B056-6F117148187B}"/>
              </a:ext>
            </a:extLst>
          </p:cNvPr>
          <p:cNvSpPr>
            <a:spLocks noGrp="1"/>
          </p:cNvSpPr>
          <p:nvPr>
            <p:ph idx="1"/>
          </p:nvPr>
        </p:nvSpPr>
        <p:spPr/>
        <p:txBody>
          <a:bodyPr/>
          <a:lstStyle/>
          <a:p>
            <a:pPr marL="0" indent="0" algn="ctr">
              <a:buNone/>
            </a:pPr>
            <a:endParaRPr lang="en-US" sz="7000" b="1" dirty="0"/>
          </a:p>
          <a:p>
            <a:pPr marL="0" indent="0" algn="ctr">
              <a:buNone/>
            </a:pPr>
            <a:r>
              <a:rPr lang="en-US" sz="7000" b="1" dirty="0"/>
              <a:t>April 18, 2022</a:t>
            </a:r>
          </a:p>
          <a:p>
            <a:pPr marL="0" indent="0">
              <a:buNone/>
            </a:pPr>
            <a:endParaRPr lang="en-US" dirty="0"/>
          </a:p>
        </p:txBody>
      </p:sp>
    </p:spTree>
    <p:extLst>
      <p:ext uri="{BB962C8B-B14F-4D97-AF65-F5344CB8AC3E}">
        <p14:creationId xmlns:p14="http://schemas.microsoft.com/office/powerpoint/2010/main" val="3060574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4B95BF0-D240-614A-ADC1-44B6F942A490}"/>
              </a:ext>
              <a:ext uri="{C183D7F6-B498-43B3-948B-1728B52AA6E4}">
                <adec:decorative xmlns:adec="http://schemas.microsoft.com/office/drawing/2017/decorative" val="1"/>
              </a:ext>
            </a:extLst>
          </p:cNvPr>
          <p:cNvSpPr/>
          <p:nvPr/>
        </p:nvSpPr>
        <p:spPr>
          <a:xfrm>
            <a:off x="0" y="0"/>
            <a:ext cx="12192000" cy="1705970"/>
          </a:xfrm>
          <a:prstGeom prst="rect">
            <a:avLst/>
          </a:prstGeom>
          <a:solidFill>
            <a:srgbClr val="880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174982-D25A-5F45-9A9D-E59C8B9B61BF}"/>
              </a:ext>
            </a:extLst>
          </p:cNvPr>
          <p:cNvSpPr>
            <a:spLocks noGrp="1"/>
          </p:cNvSpPr>
          <p:nvPr>
            <p:ph type="title"/>
          </p:nvPr>
        </p:nvSpPr>
        <p:spPr>
          <a:xfrm>
            <a:off x="838200" y="296885"/>
            <a:ext cx="10515600" cy="1325563"/>
          </a:xfrm>
        </p:spPr>
        <p:txBody>
          <a:bodyPr>
            <a:normAutofit/>
          </a:bodyPr>
          <a:lstStyle/>
          <a:p>
            <a:r>
              <a:rPr lang="en-US" sz="6000" b="1" dirty="0">
                <a:solidFill>
                  <a:schemeClr val="bg1"/>
                </a:solidFill>
                <a:latin typeface="Arial" panose="020B0604020202020204" pitchFamily="34" charset="0"/>
                <a:cs typeface="Arial" panose="020B0604020202020204" pitchFamily="34" charset="0"/>
              </a:rPr>
              <a:t>Non-resident Taxes</a:t>
            </a:r>
            <a:endParaRPr lang="en-US" dirty="0">
              <a:solidFill>
                <a:schemeClr val="bg1"/>
              </a:solidFill>
              <a:latin typeface="Arial" panose="020B0604020202020204" pitchFamily="34" charset="0"/>
              <a:cs typeface="Arial" panose="020B0604020202020204" pitchFamily="34" charset="0"/>
            </a:endParaRPr>
          </a:p>
        </p:txBody>
      </p:sp>
      <p:sp>
        <p:nvSpPr>
          <p:cNvPr id="6" name="Content Placeholder 5">
            <a:extLst>
              <a:ext uri="{FF2B5EF4-FFF2-40B4-BE49-F238E27FC236}">
                <a16:creationId xmlns:a16="http://schemas.microsoft.com/office/drawing/2014/main" id="{D54C0DE4-FEB7-4B98-AB83-176F21D3D70D}"/>
              </a:ext>
            </a:extLst>
          </p:cNvPr>
          <p:cNvSpPr>
            <a:spLocks noGrp="1"/>
          </p:cNvSpPr>
          <p:nvPr>
            <p:ph idx="1"/>
          </p:nvPr>
        </p:nvSpPr>
        <p:spPr/>
        <p:txBody>
          <a:bodyPr/>
          <a:lstStyle/>
          <a:p>
            <a:r>
              <a:rPr lang="en-US" dirty="0"/>
              <a:t>If you do not have to file a 1040NR or other tax return,</a:t>
            </a:r>
          </a:p>
          <a:p>
            <a:pPr marL="0" indent="0">
              <a:buNone/>
            </a:pPr>
            <a:r>
              <a:rPr lang="en-US" dirty="0"/>
              <a:t>	send your completed 8843 to</a:t>
            </a:r>
          </a:p>
          <a:p>
            <a:pPr marL="0" indent="0">
              <a:buNone/>
            </a:pPr>
            <a:endParaRPr lang="en-US" dirty="0"/>
          </a:p>
          <a:p>
            <a:pPr marL="0" indent="0">
              <a:buNone/>
            </a:pPr>
            <a:endParaRPr lang="en-US" dirty="0"/>
          </a:p>
          <a:p>
            <a:pPr marL="0" indent="0">
              <a:buNone/>
            </a:pPr>
            <a:r>
              <a:rPr lang="en-US" dirty="0"/>
              <a:t>Department of the Treasury, Internal Revenue Service Center</a:t>
            </a:r>
          </a:p>
          <a:p>
            <a:pPr marL="0" indent="0">
              <a:buNone/>
            </a:pPr>
            <a:r>
              <a:rPr lang="en-US" dirty="0"/>
              <a:t>Austin, Texas  73301-0215</a:t>
            </a:r>
          </a:p>
        </p:txBody>
      </p:sp>
    </p:spTree>
    <p:extLst>
      <p:ext uri="{BB962C8B-B14F-4D97-AF65-F5344CB8AC3E}">
        <p14:creationId xmlns:p14="http://schemas.microsoft.com/office/powerpoint/2010/main" val="8411469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4B95BF0-D240-614A-ADC1-44B6F942A490}"/>
              </a:ext>
              <a:ext uri="{C183D7F6-B498-43B3-948B-1728B52AA6E4}">
                <adec:decorative xmlns:adec="http://schemas.microsoft.com/office/drawing/2017/decorative" val="1"/>
              </a:ext>
            </a:extLst>
          </p:cNvPr>
          <p:cNvSpPr/>
          <p:nvPr/>
        </p:nvSpPr>
        <p:spPr>
          <a:xfrm>
            <a:off x="0" y="0"/>
            <a:ext cx="12192000" cy="1705970"/>
          </a:xfrm>
          <a:prstGeom prst="rect">
            <a:avLst/>
          </a:prstGeom>
          <a:solidFill>
            <a:srgbClr val="880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174982-D25A-5F45-9A9D-E59C8B9B61BF}"/>
              </a:ext>
            </a:extLst>
          </p:cNvPr>
          <p:cNvSpPr>
            <a:spLocks noGrp="1"/>
          </p:cNvSpPr>
          <p:nvPr>
            <p:ph type="title"/>
          </p:nvPr>
        </p:nvSpPr>
        <p:spPr>
          <a:xfrm>
            <a:off x="838200" y="296885"/>
            <a:ext cx="10515600" cy="1325563"/>
          </a:xfrm>
        </p:spPr>
        <p:txBody>
          <a:bodyPr>
            <a:normAutofit/>
          </a:bodyPr>
          <a:lstStyle/>
          <a:p>
            <a:r>
              <a:rPr lang="en-US" sz="6000" b="1" dirty="0">
                <a:solidFill>
                  <a:schemeClr val="bg1"/>
                </a:solidFill>
                <a:latin typeface="Arial" panose="020B0604020202020204" pitchFamily="34" charset="0"/>
                <a:cs typeface="Arial" panose="020B0604020202020204" pitchFamily="34" charset="0"/>
              </a:rPr>
              <a:t>Non-resident Taxes</a:t>
            </a:r>
            <a:endParaRPr lang="en-US" dirty="0">
              <a:solidFill>
                <a:schemeClr val="bg1"/>
              </a:solidFill>
              <a:latin typeface="Arial" panose="020B0604020202020204" pitchFamily="34" charset="0"/>
              <a:cs typeface="Arial" panose="020B0604020202020204" pitchFamily="34" charset="0"/>
            </a:endParaRPr>
          </a:p>
        </p:txBody>
      </p:sp>
      <p:sp>
        <p:nvSpPr>
          <p:cNvPr id="6" name="Content Placeholder 5">
            <a:extLst>
              <a:ext uri="{FF2B5EF4-FFF2-40B4-BE49-F238E27FC236}">
                <a16:creationId xmlns:a16="http://schemas.microsoft.com/office/drawing/2014/main" id="{992D54E6-B764-45B1-B01C-653A824EBD4C}"/>
              </a:ext>
            </a:extLst>
          </p:cNvPr>
          <p:cNvSpPr>
            <a:spLocks noGrp="1"/>
          </p:cNvSpPr>
          <p:nvPr>
            <p:ph idx="1"/>
          </p:nvPr>
        </p:nvSpPr>
        <p:spPr/>
        <p:txBody>
          <a:bodyPr/>
          <a:lstStyle/>
          <a:p>
            <a:r>
              <a:rPr lang="en-US" dirty="0"/>
              <a:t>If you have worked and need to file the 1040NR. </a:t>
            </a:r>
          </a:p>
          <a:p>
            <a:pPr marL="0" indent="0">
              <a:buNone/>
            </a:pPr>
            <a:r>
              <a:rPr lang="en-US" dirty="0"/>
              <a:t>Send the 8843 along with your completed 1040NR and any payment necessary to:</a:t>
            </a:r>
          </a:p>
          <a:p>
            <a:pPr marL="0" indent="0">
              <a:buNone/>
            </a:pPr>
            <a:r>
              <a:rPr lang="en-US" dirty="0"/>
              <a:t>If you are not enclosing a payment, mail Form 1040-NR to: </a:t>
            </a:r>
          </a:p>
          <a:p>
            <a:pPr marL="0" indent="0">
              <a:buNone/>
            </a:pPr>
            <a:r>
              <a:rPr lang="en-US" dirty="0"/>
              <a:t>Department of the Treasury Internal Revenue Service Austin, TX 73301-0215 U.S.A.</a:t>
            </a:r>
          </a:p>
          <a:p>
            <a:pPr marL="0" indent="0">
              <a:buNone/>
            </a:pPr>
            <a:r>
              <a:rPr lang="en-US" dirty="0"/>
              <a:t> If enclosing a payment, mail Form 1040-NR to: Internal Revenue Service P.O. Box 1303 Charlotte, NC 28201-1303 U.S.A</a:t>
            </a:r>
          </a:p>
          <a:p>
            <a:pPr marL="0" indent="0">
              <a:buNone/>
            </a:pPr>
            <a:r>
              <a:rPr lang="en-US" i="1" dirty="0"/>
              <a:t>* Always check on the IRS website to ensure the address is correct</a:t>
            </a:r>
            <a:r>
              <a:rPr lang="en-US" dirty="0"/>
              <a:t>.</a:t>
            </a:r>
          </a:p>
        </p:txBody>
      </p:sp>
    </p:spTree>
    <p:extLst>
      <p:ext uri="{BB962C8B-B14F-4D97-AF65-F5344CB8AC3E}">
        <p14:creationId xmlns:p14="http://schemas.microsoft.com/office/powerpoint/2010/main" val="484278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4B95BF0-D240-614A-ADC1-44B6F942A490}"/>
              </a:ext>
              <a:ext uri="{C183D7F6-B498-43B3-948B-1728B52AA6E4}">
                <adec:decorative xmlns:adec="http://schemas.microsoft.com/office/drawing/2017/decorative" val="1"/>
              </a:ext>
            </a:extLst>
          </p:cNvPr>
          <p:cNvSpPr/>
          <p:nvPr/>
        </p:nvSpPr>
        <p:spPr>
          <a:xfrm>
            <a:off x="0" y="0"/>
            <a:ext cx="12192000" cy="1705970"/>
          </a:xfrm>
          <a:prstGeom prst="rect">
            <a:avLst/>
          </a:prstGeom>
          <a:solidFill>
            <a:srgbClr val="880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174982-D25A-5F45-9A9D-E59C8B9B61BF}"/>
              </a:ext>
            </a:extLst>
          </p:cNvPr>
          <p:cNvSpPr>
            <a:spLocks noGrp="1"/>
          </p:cNvSpPr>
          <p:nvPr>
            <p:ph type="title"/>
          </p:nvPr>
        </p:nvSpPr>
        <p:spPr>
          <a:xfrm>
            <a:off x="838200" y="296885"/>
            <a:ext cx="10515600" cy="1325563"/>
          </a:xfrm>
        </p:spPr>
        <p:txBody>
          <a:bodyPr>
            <a:normAutofit/>
          </a:bodyPr>
          <a:lstStyle/>
          <a:p>
            <a:r>
              <a:rPr lang="en-US" sz="6000" b="1" dirty="0">
                <a:solidFill>
                  <a:schemeClr val="bg1"/>
                </a:solidFill>
                <a:latin typeface="Arial" panose="020B0604020202020204" pitchFamily="34" charset="0"/>
                <a:cs typeface="Arial" panose="020B0604020202020204" pitchFamily="34" charset="0"/>
              </a:rPr>
              <a:t> Tax Disclaimer</a:t>
            </a:r>
            <a:endParaRPr lang="en-US" sz="6000" dirty="0">
              <a:solidFill>
                <a:schemeClr val="bg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1EFEBE78-1988-224C-93D2-E1C41D30114B}"/>
              </a:ext>
            </a:extLst>
          </p:cNvPr>
          <p:cNvSpPr>
            <a:spLocks noGrp="1"/>
          </p:cNvSpPr>
          <p:nvPr>
            <p:ph idx="1"/>
          </p:nvPr>
        </p:nvSpPr>
        <p:spPr>
          <a:xfrm>
            <a:off x="593124" y="2043993"/>
            <a:ext cx="10760676" cy="4351338"/>
          </a:xfrm>
        </p:spPr>
        <p:txBody>
          <a:bodyPr>
            <a:normAutofit/>
          </a:bodyPr>
          <a:lstStyle/>
          <a:p>
            <a:pPr marL="0" indent="0">
              <a:buNone/>
            </a:pPr>
            <a:r>
              <a:rPr lang="en-US" sz="2000" b="1" dirty="0"/>
              <a:t>The International Student Service and Programs Department at Red Rocks Community College is not staffed by US tax professionals.  This power point is for informational purposes only. </a:t>
            </a:r>
          </a:p>
          <a:p>
            <a:pPr marL="0" indent="0">
              <a:buNone/>
            </a:pPr>
            <a:endParaRPr lang="en-US" sz="2000" dirty="0"/>
          </a:p>
          <a:p>
            <a:pPr marL="0" indent="0">
              <a:buNone/>
            </a:pPr>
            <a:r>
              <a:rPr lang="en-US" sz="2000" b="1" dirty="0"/>
              <a:t>The staff in the ISS &amp;P office cannot review your tax forms or offer assistance with the completion of the forms. </a:t>
            </a:r>
          </a:p>
          <a:p>
            <a:pPr marL="0" indent="0">
              <a:buNone/>
            </a:pPr>
            <a:r>
              <a:rPr lang="en-US" sz="2000" dirty="0"/>
              <a:t>If you have questions or require assistance, please visit these resources:</a:t>
            </a:r>
          </a:p>
          <a:p>
            <a:r>
              <a:rPr lang="en-US" sz="2000" dirty="0"/>
              <a:t>Internal Revenue Services: </a:t>
            </a:r>
            <a:r>
              <a:rPr lang="en-US" sz="2000" dirty="0">
                <a:hlinkClick r:id="rId2"/>
              </a:rPr>
              <a:t>www.irs.gov</a:t>
            </a:r>
            <a:endParaRPr lang="en-US" sz="2000" dirty="0"/>
          </a:p>
          <a:p>
            <a:r>
              <a:rPr lang="en-US" sz="2000" dirty="0"/>
              <a:t>IRS Foreign Student &amp; Scholars: </a:t>
            </a:r>
            <a:r>
              <a:rPr lang="en-US" sz="2000" dirty="0">
                <a:hlinkClick r:id="rId3"/>
              </a:rPr>
              <a:t>https://www.irs.gov/individuals/international-taxpayers/foreign-students-scholars-teachers-researchers-and-exchange-visitors</a:t>
            </a:r>
            <a:endParaRPr lang="en-US" sz="2000" dirty="0"/>
          </a:p>
          <a:p>
            <a:r>
              <a:rPr lang="en-US" sz="2000" dirty="0"/>
              <a:t>IRS telephone assistance: </a:t>
            </a:r>
            <a:r>
              <a:rPr lang="en-US" sz="2000" dirty="0">
                <a:hlinkClick r:id="rId4"/>
              </a:rPr>
              <a:t>https://www.irs.gov/help/telephone-assistance</a:t>
            </a:r>
            <a:endParaRPr lang="en-US" sz="2000" dirty="0"/>
          </a:p>
          <a:p>
            <a:r>
              <a:rPr lang="en-US" sz="2000" dirty="0"/>
              <a:t>Services of a professional non-resident tax specialist</a:t>
            </a:r>
          </a:p>
          <a:p>
            <a:pPr marL="0" indent="0">
              <a:buNone/>
            </a:pPr>
            <a:endParaRPr lang="en-US" sz="2000" dirty="0"/>
          </a:p>
          <a:p>
            <a:pPr marL="0" indent="0">
              <a:buNone/>
            </a:pPr>
            <a:endParaRPr lang="en-US" sz="2500" dirty="0"/>
          </a:p>
          <a:p>
            <a:pPr marL="0" indent="0">
              <a:buNone/>
            </a:pPr>
            <a:endParaRPr lang="en-US" sz="2500" dirty="0"/>
          </a:p>
        </p:txBody>
      </p:sp>
    </p:spTree>
    <p:extLst>
      <p:ext uri="{BB962C8B-B14F-4D97-AF65-F5344CB8AC3E}">
        <p14:creationId xmlns:p14="http://schemas.microsoft.com/office/powerpoint/2010/main" val="35903110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4B95BF0-D240-614A-ADC1-44B6F942A490}"/>
              </a:ext>
              <a:ext uri="{C183D7F6-B498-43B3-948B-1728B52AA6E4}">
                <adec:decorative xmlns:adec="http://schemas.microsoft.com/office/drawing/2017/decorative" val="1"/>
              </a:ext>
            </a:extLst>
          </p:cNvPr>
          <p:cNvSpPr/>
          <p:nvPr/>
        </p:nvSpPr>
        <p:spPr>
          <a:xfrm>
            <a:off x="0" y="0"/>
            <a:ext cx="12192000" cy="1705970"/>
          </a:xfrm>
          <a:prstGeom prst="rect">
            <a:avLst/>
          </a:prstGeom>
          <a:solidFill>
            <a:srgbClr val="880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174982-D25A-5F45-9A9D-E59C8B9B61BF}"/>
              </a:ext>
            </a:extLst>
          </p:cNvPr>
          <p:cNvSpPr>
            <a:spLocks noGrp="1"/>
          </p:cNvSpPr>
          <p:nvPr>
            <p:ph type="title"/>
          </p:nvPr>
        </p:nvSpPr>
        <p:spPr>
          <a:xfrm>
            <a:off x="838200" y="296885"/>
            <a:ext cx="10515600" cy="1325563"/>
          </a:xfrm>
        </p:spPr>
        <p:txBody>
          <a:bodyPr>
            <a:normAutofit/>
          </a:bodyPr>
          <a:lstStyle/>
          <a:p>
            <a:r>
              <a:rPr lang="en-US" sz="6000" b="1" dirty="0">
                <a:solidFill>
                  <a:schemeClr val="bg1"/>
                </a:solidFill>
                <a:latin typeface="Arial" panose="020B0604020202020204" pitchFamily="34" charset="0"/>
                <a:cs typeface="Arial" panose="020B0604020202020204" pitchFamily="34" charset="0"/>
              </a:rPr>
              <a:t>Non-resident Taxes</a:t>
            </a:r>
            <a:endParaRPr lang="en-US" dirty="0">
              <a:solidFill>
                <a:schemeClr val="bg1"/>
              </a:solidFill>
              <a:latin typeface="Arial" panose="020B0604020202020204" pitchFamily="34" charset="0"/>
              <a:cs typeface="Arial" panose="020B0604020202020204" pitchFamily="34" charset="0"/>
            </a:endParaRPr>
          </a:p>
        </p:txBody>
      </p:sp>
      <p:pic>
        <p:nvPicPr>
          <p:cNvPr id="3" name="Content Placeholder 2">
            <a:extLst>
              <a:ext uri="{FF2B5EF4-FFF2-40B4-BE49-F238E27FC236}">
                <a16:creationId xmlns:a16="http://schemas.microsoft.com/office/drawing/2014/main" id="{F176F37F-FDBC-4990-A801-400DE6922545}"/>
              </a:ext>
            </a:extLst>
          </p:cNvPr>
          <p:cNvPicPr>
            <a:picLocks noGrp="1" noChangeAspect="1"/>
          </p:cNvPicPr>
          <p:nvPr>
            <p:ph idx="1"/>
          </p:nvPr>
        </p:nvPicPr>
        <p:blipFill>
          <a:blip r:embed="rId2"/>
          <a:stretch>
            <a:fillRect/>
          </a:stretch>
        </p:blipFill>
        <p:spPr>
          <a:xfrm>
            <a:off x="838200" y="2129631"/>
            <a:ext cx="5676900" cy="3743325"/>
          </a:xfrm>
          <a:prstGeom prst="rect">
            <a:avLst/>
          </a:prstGeom>
        </p:spPr>
      </p:pic>
      <p:sp>
        <p:nvSpPr>
          <p:cNvPr id="5" name="TextBox 4">
            <a:extLst>
              <a:ext uri="{FF2B5EF4-FFF2-40B4-BE49-F238E27FC236}">
                <a16:creationId xmlns:a16="http://schemas.microsoft.com/office/drawing/2014/main" id="{8CEEF296-3C9E-4862-97E3-C9DF7BC83E78}"/>
              </a:ext>
            </a:extLst>
          </p:cNvPr>
          <p:cNvSpPr txBox="1"/>
          <p:nvPr/>
        </p:nvSpPr>
        <p:spPr>
          <a:xfrm>
            <a:off x="7191632" y="2224216"/>
            <a:ext cx="4275438" cy="3323987"/>
          </a:xfrm>
          <a:prstGeom prst="rect">
            <a:avLst/>
          </a:prstGeom>
          <a:noFill/>
        </p:spPr>
        <p:txBody>
          <a:bodyPr wrap="square" rtlCol="0">
            <a:spAutoFit/>
          </a:bodyPr>
          <a:lstStyle/>
          <a:p>
            <a:r>
              <a:rPr lang="en-US" sz="3000" dirty="0"/>
              <a:t>If you are not sure or are not comfortable filling out these forms by yourself, don’t worry. You are not alone. </a:t>
            </a:r>
          </a:p>
          <a:p>
            <a:endParaRPr lang="en-US" sz="3000" dirty="0"/>
          </a:p>
          <a:p>
            <a:r>
              <a:rPr lang="en-US" sz="3000" dirty="0"/>
              <a:t>Help is available. </a:t>
            </a:r>
          </a:p>
        </p:txBody>
      </p:sp>
    </p:spTree>
    <p:extLst>
      <p:ext uri="{BB962C8B-B14F-4D97-AF65-F5344CB8AC3E}">
        <p14:creationId xmlns:p14="http://schemas.microsoft.com/office/powerpoint/2010/main" val="34393995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4B95BF0-D240-614A-ADC1-44B6F942A490}"/>
              </a:ext>
              <a:ext uri="{C183D7F6-B498-43B3-948B-1728B52AA6E4}">
                <adec:decorative xmlns:adec="http://schemas.microsoft.com/office/drawing/2017/decorative" val="1"/>
              </a:ext>
            </a:extLst>
          </p:cNvPr>
          <p:cNvSpPr/>
          <p:nvPr/>
        </p:nvSpPr>
        <p:spPr>
          <a:xfrm>
            <a:off x="0" y="0"/>
            <a:ext cx="12192000" cy="1705970"/>
          </a:xfrm>
          <a:prstGeom prst="rect">
            <a:avLst/>
          </a:prstGeom>
          <a:solidFill>
            <a:srgbClr val="880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174982-D25A-5F45-9A9D-E59C8B9B61BF}"/>
              </a:ext>
            </a:extLst>
          </p:cNvPr>
          <p:cNvSpPr>
            <a:spLocks noGrp="1"/>
          </p:cNvSpPr>
          <p:nvPr>
            <p:ph type="title"/>
          </p:nvPr>
        </p:nvSpPr>
        <p:spPr>
          <a:xfrm>
            <a:off x="838200" y="296885"/>
            <a:ext cx="10515600" cy="1325563"/>
          </a:xfrm>
        </p:spPr>
        <p:txBody>
          <a:bodyPr>
            <a:normAutofit/>
          </a:bodyPr>
          <a:lstStyle/>
          <a:p>
            <a:r>
              <a:rPr lang="en-US" sz="6000" b="1" dirty="0">
                <a:solidFill>
                  <a:schemeClr val="bg1"/>
                </a:solidFill>
                <a:latin typeface="Arial" panose="020B0604020202020204" pitchFamily="34" charset="0"/>
                <a:cs typeface="Arial" panose="020B0604020202020204" pitchFamily="34" charset="0"/>
              </a:rPr>
              <a:t>Non-resident Taxes</a:t>
            </a:r>
            <a:endParaRPr lang="en-US" dirty="0">
              <a:solidFill>
                <a:schemeClr val="bg1"/>
              </a:solidFill>
              <a:latin typeface="Arial" panose="020B0604020202020204" pitchFamily="34" charset="0"/>
              <a:cs typeface="Arial" panose="020B0604020202020204" pitchFamily="34" charset="0"/>
            </a:endParaRPr>
          </a:p>
        </p:txBody>
      </p:sp>
      <p:pic>
        <p:nvPicPr>
          <p:cNvPr id="3" name="Content Placeholder 2">
            <a:extLst>
              <a:ext uri="{FF2B5EF4-FFF2-40B4-BE49-F238E27FC236}">
                <a16:creationId xmlns:a16="http://schemas.microsoft.com/office/drawing/2014/main" id="{F176F37F-FDBC-4990-A801-400DE6922545}"/>
              </a:ext>
            </a:extLst>
          </p:cNvPr>
          <p:cNvPicPr>
            <a:picLocks noGrp="1" noChangeAspect="1"/>
          </p:cNvPicPr>
          <p:nvPr>
            <p:ph idx="1"/>
          </p:nvPr>
        </p:nvPicPr>
        <p:blipFill>
          <a:blip r:embed="rId2"/>
          <a:stretch>
            <a:fillRect/>
          </a:stretch>
        </p:blipFill>
        <p:spPr>
          <a:xfrm>
            <a:off x="838200" y="2129631"/>
            <a:ext cx="5676900" cy="3743325"/>
          </a:xfrm>
          <a:prstGeom prst="rect">
            <a:avLst/>
          </a:prstGeom>
        </p:spPr>
      </p:pic>
      <p:sp>
        <p:nvSpPr>
          <p:cNvPr id="5" name="TextBox 4">
            <a:extLst>
              <a:ext uri="{FF2B5EF4-FFF2-40B4-BE49-F238E27FC236}">
                <a16:creationId xmlns:a16="http://schemas.microsoft.com/office/drawing/2014/main" id="{8CEEF296-3C9E-4862-97E3-C9DF7BC83E78}"/>
              </a:ext>
            </a:extLst>
          </p:cNvPr>
          <p:cNvSpPr txBox="1"/>
          <p:nvPr/>
        </p:nvSpPr>
        <p:spPr>
          <a:xfrm>
            <a:off x="7191632" y="2224216"/>
            <a:ext cx="4275438" cy="1938992"/>
          </a:xfrm>
          <a:prstGeom prst="rect">
            <a:avLst/>
          </a:prstGeom>
          <a:noFill/>
        </p:spPr>
        <p:txBody>
          <a:bodyPr wrap="square" rtlCol="0">
            <a:spAutoFit/>
          </a:bodyPr>
          <a:lstStyle/>
          <a:p>
            <a:r>
              <a:rPr lang="en-US" sz="3000" dirty="0"/>
              <a:t>There are tax assistance services who can help you prepare your taxes. </a:t>
            </a:r>
          </a:p>
          <a:p>
            <a:endParaRPr lang="en-US" sz="3000" dirty="0"/>
          </a:p>
        </p:txBody>
      </p:sp>
      <p:sp>
        <p:nvSpPr>
          <p:cNvPr id="6" name="TextBox 5">
            <a:extLst>
              <a:ext uri="{FF2B5EF4-FFF2-40B4-BE49-F238E27FC236}">
                <a16:creationId xmlns:a16="http://schemas.microsoft.com/office/drawing/2014/main" id="{88D86567-A0BE-486C-A5DF-C6C6E8AA9681}"/>
              </a:ext>
            </a:extLst>
          </p:cNvPr>
          <p:cNvSpPr txBox="1"/>
          <p:nvPr/>
        </p:nvSpPr>
        <p:spPr>
          <a:xfrm>
            <a:off x="6878594" y="3847737"/>
            <a:ext cx="4679092" cy="2169825"/>
          </a:xfrm>
          <a:prstGeom prst="rect">
            <a:avLst/>
          </a:prstGeom>
          <a:noFill/>
        </p:spPr>
        <p:txBody>
          <a:bodyPr wrap="square" rtlCol="0">
            <a:spAutoFit/>
          </a:bodyPr>
          <a:lstStyle/>
          <a:p>
            <a:r>
              <a:rPr lang="en-US" sz="3500" b="1" dirty="0">
                <a:solidFill>
                  <a:srgbClr val="FF0000"/>
                </a:solidFill>
              </a:rPr>
              <a:t>CAUTION!</a:t>
            </a:r>
          </a:p>
          <a:p>
            <a:r>
              <a:rPr lang="en-US" sz="2000" b="1" dirty="0">
                <a:solidFill>
                  <a:srgbClr val="FF0000"/>
                </a:solidFill>
              </a:rPr>
              <a:t>Many popular tax software programs and services do not do non-resident tax.</a:t>
            </a:r>
          </a:p>
          <a:p>
            <a:pPr marL="342900" indent="-342900">
              <a:buFont typeface="Arial" panose="020B0604020202020204" pitchFamily="34" charset="0"/>
              <a:buChar char="•"/>
            </a:pPr>
            <a:r>
              <a:rPr lang="en-US" sz="2000" b="1" strike="sngStrike" dirty="0"/>
              <a:t>H&amp;R Block  </a:t>
            </a:r>
          </a:p>
          <a:p>
            <a:pPr marL="342900" indent="-342900">
              <a:buFont typeface="Arial" panose="020B0604020202020204" pitchFamily="34" charset="0"/>
              <a:buChar char="•"/>
            </a:pPr>
            <a:r>
              <a:rPr lang="en-US" sz="2000" b="1" strike="sngStrike" dirty="0"/>
              <a:t>Turbo Tax    </a:t>
            </a:r>
          </a:p>
          <a:p>
            <a:pPr marL="342900" indent="-342900">
              <a:buFont typeface="Arial" panose="020B0604020202020204" pitchFamily="34" charset="0"/>
              <a:buChar char="•"/>
            </a:pPr>
            <a:r>
              <a:rPr lang="en-US" sz="2000" b="1" strike="sngStrike" dirty="0">
                <a:solidFill>
                  <a:srgbClr val="FF0000"/>
                </a:solidFill>
              </a:rPr>
              <a:t>Free resident tax services</a:t>
            </a:r>
          </a:p>
        </p:txBody>
      </p:sp>
    </p:spTree>
    <p:extLst>
      <p:ext uri="{BB962C8B-B14F-4D97-AF65-F5344CB8AC3E}">
        <p14:creationId xmlns:p14="http://schemas.microsoft.com/office/powerpoint/2010/main" val="5951136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4B95BF0-D240-614A-ADC1-44B6F942A490}"/>
              </a:ext>
              <a:ext uri="{C183D7F6-B498-43B3-948B-1728B52AA6E4}">
                <adec:decorative xmlns:adec="http://schemas.microsoft.com/office/drawing/2017/decorative" val="1"/>
              </a:ext>
            </a:extLst>
          </p:cNvPr>
          <p:cNvSpPr/>
          <p:nvPr/>
        </p:nvSpPr>
        <p:spPr>
          <a:xfrm>
            <a:off x="0" y="0"/>
            <a:ext cx="12192000" cy="1705970"/>
          </a:xfrm>
          <a:prstGeom prst="rect">
            <a:avLst/>
          </a:prstGeom>
          <a:solidFill>
            <a:srgbClr val="880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174982-D25A-5F45-9A9D-E59C8B9B61BF}"/>
              </a:ext>
            </a:extLst>
          </p:cNvPr>
          <p:cNvSpPr>
            <a:spLocks noGrp="1"/>
          </p:cNvSpPr>
          <p:nvPr>
            <p:ph type="title"/>
          </p:nvPr>
        </p:nvSpPr>
        <p:spPr>
          <a:xfrm>
            <a:off x="838200" y="296885"/>
            <a:ext cx="10515600" cy="1325563"/>
          </a:xfrm>
        </p:spPr>
        <p:txBody>
          <a:bodyPr>
            <a:normAutofit/>
          </a:bodyPr>
          <a:lstStyle/>
          <a:p>
            <a:r>
              <a:rPr lang="en-US" sz="6000" b="1" dirty="0">
                <a:solidFill>
                  <a:schemeClr val="bg1"/>
                </a:solidFill>
                <a:latin typeface="Arial" panose="020B0604020202020204" pitchFamily="34" charset="0"/>
                <a:cs typeface="Arial" panose="020B0604020202020204" pitchFamily="34" charset="0"/>
              </a:rPr>
              <a:t>Non-resident Taxes</a:t>
            </a:r>
            <a:endParaRPr lang="en-US" dirty="0">
              <a:solidFill>
                <a:schemeClr val="bg1"/>
              </a:solidFill>
              <a:latin typeface="Arial" panose="020B0604020202020204" pitchFamily="34" charset="0"/>
              <a:cs typeface="Arial" panose="020B0604020202020204" pitchFamily="34" charset="0"/>
            </a:endParaRPr>
          </a:p>
        </p:txBody>
      </p:sp>
      <p:sp>
        <p:nvSpPr>
          <p:cNvPr id="8" name="Content Placeholder 7">
            <a:extLst>
              <a:ext uri="{FF2B5EF4-FFF2-40B4-BE49-F238E27FC236}">
                <a16:creationId xmlns:a16="http://schemas.microsoft.com/office/drawing/2014/main" id="{DFABBE0A-78D9-4BC0-95C2-F9135B5B8E66}"/>
              </a:ext>
            </a:extLst>
          </p:cNvPr>
          <p:cNvSpPr>
            <a:spLocks noGrp="1"/>
          </p:cNvSpPr>
          <p:nvPr>
            <p:ph idx="1"/>
          </p:nvPr>
        </p:nvSpPr>
        <p:spPr/>
        <p:txBody>
          <a:bodyPr>
            <a:normAutofit/>
          </a:bodyPr>
          <a:lstStyle/>
          <a:p>
            <a:r>
              <a:rPr lang="en-US" dirty="0" err="1"/>
              <a:t>Sprintax</a:t>
            </a:r>
            <a:r>
              <a:rPr lang="en-US" dirty="0"/>
              <a:t>:  </a:t>
            </a:r>
            <a:r>
              <a:rPr lang="en-US" dirty="0">
                <a:hlinkClick r:id="rId2"/>
              </a:rPr>
              <a:t>https://www.sprintax.com/</a:t>
            </a:r>
            <a:endParaRPr lang="en-US" dirty="0"/>
          </a:p>
          <a:p>
            <a:pPr marL="0" indent="0">
              <a:buNone/>
            </a:pPr>
            <a:endParaRPr lang="en-US" dirty="0"/>
          </a:p>
          <a:p>
            <a:r>
              <a:rPr lang="en-US" dirty="0"/>
              <a:t>Glacier Tax Prep: </a:t>
            </a:r>
            <a:r>
              <a:rPr lang="en-US" dirty="0">
                <a:hlinkClick r:id="rId3"/>
              </a:rPr>
              <a:t>https://www.glaciertax.com/index</a:t>
            </a:r>
            <a:endParaRPr lang="en-US" dirty="0"/>
          </a:p>
          <a:p>
            <a:endParaRPr lang="en-US" dirty="0"/>
          </a:p>
          <a:p>
            <a:r>
              <a:rPr lang="en-US" dirty="0"/>
              <a:t>Thomas </a:t>
            </a:r>
            <a:r>
              <a:rPr lang="en-US" dirty="0" err="1"/>
              <a:t>Rueters</a:t>
            </a:r>
            <a:r>
              <a:rPr lang="en-US" dirty="0"/>
              <a:t>: </a:t>
            </a:r>
            <a:r>
              <a:rPr lang="en-US" dirty="0">
                <a:hlinkClick r:id="rId4"/>
              </a:rPr>
              <a:t>https://tax.thomsonreuters.com/</a:t>
            </a:r>
            <a:endParaRPr lang="en-US" dirty="0"/>
          </a:p>
          <a:p>
            <a:endParaRPr lang="en-US" dirty="0"/>
          </a:p>
          <a:p>
            <a:pPr marL="0" indent="0">
              <a:buNone/>
            </a:pPr>
            <a:endParaRPr lang="en-US" dirty="0"/>
          </a:p>
          <a:p>
            <a:pPr marL="0" indent="0">
              <a:buNone/>
            </a:pPr>
            <a:r>
              <a:rPr lang="en-US" dirty="0"/>
              <a:t>* </a:t>
            </a:r>
            <a:r>
              <a:rPr lang="en-US" i="1" dirty="0"/>
              <a:t>These links are given as resources not endorsements. </a:t>
            </a:r>
          </a:p>
          <a:p>
            <a:endParaRPr lang="en-US" dirty="0"/>
          </a:p>
          <a:p>
            <a:endParaRPr lang="en-US" dirty="0"/>
          </a:p>
        </p:txBody>
      </p:sp>
    </p:spTree>
    <p:extLst>
      <p:ext uri="{BB962C8B-B14F-4D97-AF65-F5344CB8AC3E}">
        <p14:creationId xmlns:p14="http://schemas.microsoft.com/office/powerpoint/2010/main" val="18893697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4B95BF0-D240-614A-ADC1-44B6F942A490}"/>
              </a:ext>
              <a:ext uri="{C183D7F6-B498-43B3-948B-1728B52AA6E4}">
                <adec:decorative xmlns:adec="http://schemas.microsoft.com/office/drawing/2017/decorative" val="1"/>
              </a:ext>
            </a:extLst>
          </p:cNvPr>
          <p:cNvSpPr/>
          <p:nvPr/>
        </p:nvSpPr>
        <p:spPr>
          <a:xfrm>
            <a:off x="0" y="0"/>
            <a:ext cx="12192000" cy="1705970"/>
          </a:xfrm>
          <a:prstGeom prst="rect">
            <a:avLst/>
          </a:prstGeom>
          <a:solidFill>
            <a:srgbClr val="880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174982-D25A-5F45-9A9D-E59C8B9B61BF}"/>
              </a:ext>
            </a:extLst>
          </p:cNvPr>
          <p:cNvSpPr>
            <a:spLocks noGrp="1"/>
          </p:cNvSpPr>
          <p:nvPr>
            <p:ph type="title"/>
          </p:nvPr>
        </p:nvSpPr>
        <p:spPr>
          <a:xfrm>
            <a:off x="838200" y="296885"/>
            <a:ext cx="10515600" cy="1325563"/>
          </a:xfrm>
        </p:spPr>
        <p:txBody>
          <a:bodyPr>
            <a:normAutofit/>
          </a:bodyPr>
          <a:lstStyle/>
          <a:p>
            <a:r>
              <a:rPr lang="en-US" sz="6000" b="1" dirty="0">
                <a:solidFill>
                  <a:schemeClr val="bg1"/>
                </a:solidFill>
                <a:latin typeface="Arial" panose="020B0604020202020204" pitchFamily="34" charset="0"/>
                <a:cs typeface="Arial" panose="020B0604020202020204" pitchFamily="34" charset="0"/>
              </a:rPr>
              <a:t> Tax Vocabulary</a:t>
            </a:r>
            <a:endParaRPr lang="en-US" sz="6000" dirty="0">
              <a:solidFill>
                <a:schemeClr val="bg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1EFEBE78-1988-224C-93D2-E1C41D30114B}"/>
              </a:ext>
            </a:extLst>
          </p:cNvPr>
          <p:cNvSpPr>
            <a:spLocks noGrp="1"/>
          </p:cNvSpPr>
          <p:nvPr>
            <p:ph idx="1"/>
          </p:nvPr>
        </p:nvSpPr>
        <p:spPr>
          <a:xfrm>
            <a:off x="593124" y="2043993"/>
            <a:ext cx="10760676" cy="4351338"/>
          </a:xfrm>
        </p:spPr>
        <p:txBody>
          <a:bodyPr>
            <a:normAutofit/>
          </a:bodyPr>
          <a:lstStyle/>
          <a:p>
            <a:pPr marL="0" indent="0">
              <a:buNone/>
            </a:pPr>
            <a:r>
              <a:rPr lang="en-US" sz="2500" b="1" dirty="0"/>
              <a:t>Internal Revenue Service (IRS): </a:t>
            </a:r>
            <a:r>
              <a:rPr lang="en-US" sz="2500" dirty="0"/>
              <a:t>The U.S. tax collection agency.</a:t>
            </a:r>
          </a:p>
          <a:p>
            <a:pPr marL="0" indent="0">
              <a:buNone/>
            </a:pPr>
            <a:r>
              <a:rPr lang="en-US" sz="2500" b="1" dirty="0"/>
              <a:t>Income tax return (or tax return): </a:t>
            </a:r>
            <a:r>
              <a:rPr lang="en-US" sz="2500" dirty="0"/>
              <a:t>Annual tax forms that you complete and mail to the IRS. The term “tax return” is used because you may get some money back.</a:t>
            </a:r>
          </a:p>
          <a:p>
            <a:pPr marL="0" indent="0">
              <a:buNone/>
            </a:pPr>
            <a:r>
              <a:rPr lang="en-US" sz="2500" b="1" dirty="0"/>
              <a:t>Residency:</a:t>
            </a:r>
            <a:r>
              <a:rPr lang="en-US" sz="2500" dirty="0"/>
              <a:t> This refers to your tax filing status. You may be a nonresident alien or a resident alien for tax purposes.</a:t>
            </a:r>
          </a:p>
          <a:p>
            <a:pPr marL="0" indent="0">
              <a:buNone/>
            </a:pPr>
            <a:r>
              <a:rPr lang="en-US" sz="2500" b="1" dirty="0"/>
              <a:t>W-2: </a:t>
            </a:r>
            <a:r>
              <a:rPr lang="en-US" sz="2500" dirty="0"/>
              <a:t>A tax form you will receive from your employer if you worked.</a:t>
            </a:r>
          </a:p>
          <a:p>
            <a:pPr marL="0" indent="0">
              <a:buNone/>
            </a:pPr>
            <a:r>
              <a:rPr lang="en-US" sz="2500" b="1" dirty="0"/>
              <a:t>1042-S</a:t>
            </a:r>
            <a:r>
              <a:rPr lang="en-US" sz="2500" dirty="0"/>
              <a:t>: A tax from you may receive if your received college funding in excess of tuition and fees or if you received income that is exempt from tax withholding because of a tax treaty.  </a:t>
            </a:r>
          </a:p>
        </p:txBody>
      </p:sp>
    </p:spTree>
    <p:extLst>
      <p:ext uri="{BB962C8B-B14F-4D97-AF65-F5344CB8AC3E}">
        <p14:creationId xmlns:p14="http://schemas.microsoft.com/office/powerpoint/2010/main" val="4994683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4B95BF0-D240-614A-ADC1-44B6F942A490}"/>
              </a:ext>
              <a:ext uri="{C183D7F6-B498-43B3-948B-1728B52AA6E4}">
                <adec:decorative xmlns:adec="http://schemas.microsoft.com/office/drawing/2017/decorative" val="1"/>
              </a:ext>
            </a:extLst>
          </p:cNvPr>
          <p:cNvSpPr/>
          <p:nvPr/>
        </p:nvSpPr>
        <p:spPr>
          <a:xfrm>
            <a:off x="0" y="0"/>
            <a:ext cx="12192000" cy="1705970"/>
          </a:xfrm>
          <a:prstGeom prst="rect">
            <a:avLst/>
          </a:prstGeom>
          <a:solidFill>
            <a:srgbClr val="880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174982-D25A-5F45-9A9D-E59C8B9B61BF}"/>
              </a:ext>
            </a:extLst>
          </p:cNvPr>
          <p:cNvSpPr>
            <a:spLocks noGrp="1"/>
          </p:cNvSpPr>
          <p:nvPr>
            <p:ph type="title"/>
          </p:nvPr>
        </p:nvSpPr>
        <p:spPr>
          <a:xfrm>
            <a:off x="838200" y="296885"/>
            <a:ext cx="10515600" cy="1325563"/>
          </a:xfrm>
        </p:spPr>
        <p:txBody>
          <a:bodyPr>
            <a:normAutofit/>
          </a:bodyPr>
          <a:lstStyle/>
          <a:p>
            <a:r>
              <a:rPr lang="en-US" sz="6000" b="1" dirty="0">
                <a:solidFill>
                  <a:schemeClr val="bg1"/>
                </a:solidFill>
                <a:latin typeface="Arial" panose="020B0604020202020204" pitchFamily="34" charset="0"/>
                <a:cs typeface="Arial" panose="020B0604020202020204" pitchFamily="34" charset="0"/>
              </a:rPr>
              <a:t> Filing Requirement</a:t>
            </a:r>
            <a:endParaRPr lang="en-US" sz="6000" dirty="0">
              <a:solidFill>
                <a:schemeClr val="bg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1EFEBE78-1988-224C-93D2-E1C41D30114B}"/>
              </a:ext>
            </a:extLst>
          </p:cNvPr>
          <p:cNvSpPr>
            <a:spLocks noGrp="1"/>
          </p:cNvSpPr>
          <p:nvPr>
            <p:ph idx="1"/>
          </p:nvPr>
        </p:nvSpPr>
        <p:spPr>
          <a:xfrm>
            <a:off x="593124" y="2043993"/>
            <a:ext cx="10760676" cy="4351338"/>
          </a:xfrm>
        </p:spPr>
        <p:txBody>
          <a:bodyPr>
            <a:normAutofit/>
          </a:bodyPr>
          <a:lstStyle/>
          <a:p>
            <a:pPr marL="0" indent="0">
              <a:buNone/>
            </a:pPr>
            <a:r>
              <a:rPr lang="en-US" sz="2500" dirty="0"/>
              <a:t>If you were present in the United States in one year (even for part of the year), you are required to file taxes in the following year. </a:t>
            </a:r>
          </a:p>
          <a:p>
            <a:pPr marL="0" indent="0">
              <a:buNone/>
            </a:pPr>
            <a:endParaRPr lang="en-US" sz="2500" dirty="0"/>
          </a:p>
          <a:p>
            <a:pPr marL="0" indent="0">
              <a:buNone/>
            </a:pPr>
            <a:endParaRPr lang="en-US" sz="2500" dirty="0"/>
          </a:p>
        </p:txBody>
      </p:sp>
      <p:sp>
        <p:nvSpPr>
          <p:cNvPr id="6" name="TextBox 5">
            <a:extLst>
              <a:ext uri="{FF2B5EF4-FFF2-40B4-BE49-F238E27FC236}">
                <a16:creationId xmlns:a16="http://schemas.microsoft.com/office/drawing/2014/main" id="{9AE5EEFE-DBA0-41A0-9C9F-D02806C8126B}"/>
              </a:ext>
            </a:extLst>
          </p:cNvPr>
          <p:cNvSpPr txBox="1"/>
          <p:nvPr/>
        </p:nvSpPr>
        <p:spPr>
          <a:xfrm>
            <a:off x="1458097" y="4547286"/>
            <a:ext cx="1540476" cy="646331"/>
          </a:xfrm>
          <a:prstGeom prst="rect">
            <a:avLst/>
          </a:prstGeom>
          <a:noFill/>
        </p:spPr>
        <p:txBody>
          <a:bodyPr wrap="square" rtlCol="0">
            <a:spAutoFit/>
          </a:bodyPr>
          <a:lstStyle/>
          <a:p>
            <a:r>
              <a:rPr lang="en-US" dirty="0"/>
              <a:t>Calendar Year</a:t>
            </a:r>
          </a:p>
          <a:p>
            <a:r>
              <a:rPr lang="en-US" dirty="0"/>
              <a:t>      2021</a:t>
            </a:r>
          </a:p>
        </p:txBody>
      </p:sp>
      <p:sp>
        <p:nvSpPr>
          <p:cNvPr id="8" name="TextBox 7">
            <a:extLst>
              <a:ext uri="{FF2B5EF4-FFF2-40B4-BE49-F238E27FC236}">
                <a16:creationId xmlns:a16="http://schemas.microsoft.com/office/drawing/2014/main" id="{0E41B9D0-1348-476F-A0E4-9082EC6C9833}"/>
              </a:ext>
            </a:extLst>
          </p:cNvPr>
          <p:cNvSpPr txBox="1"/>
          <p:nvPr/>
        </p:nvSpPr>
        <p:spPr>
          <a:xfrm>
            <a:off x="508686" y="3888259"/>
            <a:ext cx="4193059" cy="369332"/>
          </a:xfrm>
          <a:prstGeom prst="rect">
            <a:avLst/>
          </a:prstGeom>
          <a:noFill/>
        </p:spPr>
        <p:txBody>
          <a:bodyPr wrap="square" rtlCol="0">
            <a:spAutoFit/>
          </a:bodyPr>
          <a:lstStyle/>
          <a:p>
            <a:r>
              <a:rPr lang="en-US" dirty="0"/>
              <a:t>Present in the Unites States in F-1 status?</a:t>
            </a:r>
          </a:p>
        </p:txBody>
      </p:sp>
      <p:sp>
        <p:nvSpPr>
          <p:cNvPr id="9" name="TextBox 8">
            <a:extLst>
              <a:ext uri="{FF2B5EF4-FFF2-40B4-BE49-F238E27FC236}">
                <a16:creationId xmlns:a16="http://schemas.microsoft.com/office/drawing/2014/main" id="{8E8608AC-64DD-4501-BB33-1734333D53C5}"/>
              </a:ext>
            </a:extLst>
          </p:cNvPr>
          <p:cNvSpPr txBox="1"/>
          <p:nvPr/>
        </p:nvSpPr>
        <p:spPr>
          <a:xfrm>
            <a:off x="6728254" y="3749759"/>
            <a:ext cx="4193059" cy="646331"/>
          </a:xfrm>
          <a:prstGeom prst="rect">
            <a:avLst/>
          </a:prstGeom>
          <a:noFill/>
        </p:spPr>
        <p:txBody>
          <a:bodyPr wrap="square" rtlCol="0">
            <a:spAutoFit/>
          </a:bodyPr>
          <a:lstStyle/>
          <a:p>
            <a:r>
              <a:rPr lang="en-US" dirty="0"/>
              <a:t>You must file tax forms- even if you make no income.</a:t>
            </a:r>
          </a:p>
        </p:txBody>
      </p:sp>
      <p:sp>
        <p:nvSpPr>
          <p:cNvPr id="10" name="TextBox 9">
            <a:extLst>
              <a:ext uri="{FF2B5EF4-FFF2-40B4-BE49-F238E27FC236}">
                <a16:creationId xmlns:a16="http://schemas.microsoft.com/office/drawing/2014/main" id="{23B7B624-BC98-4FBA-BCE4-DF7B66CB7B70}"/>
              </a:ext>
            </a:extLst>
          </p:cNvPr>
          <p:cNvSpPr txBox="1"/>
          <p:nvPr/>
        </p:nvSpPr>
        <p:spPr>
          <a:xfrm>
            <a:off x="7092778" y="4547286"/>
            <a:ext cx="2042984" cy="646331"/>
          </a:xfrm>
          <a:prstGeom prst="rect">
            <a:avLst/>
          </a:prstGeom>
          <a:noFill/>
        </p:spPr>
        <p:txBody>
          <a:bodyPr wrap="square" rtlCol="0">
            <a:spAutoFit/>
          </a:bodyPr>
          <a:lstStyle/>
          <a:p>
            <a:r>
              <a:rPr lang="en-US" dirty="0"/>
              <a:t>Calendar Year</a:t>
            </a:r>
          </a:p>
          <a:p>
            <a:r>
              <a:rPr lang="en-US" dirty="0"/>
              <a:t>         2022</a:t>
            </a:r>
          </a:p>
        </p:txBody>
      </p:sp>
      <p:cxnSp>
        <p:nvCxnSpPr>
          <p:cNvPr id="12" name="Straight Arrow Connector 11">
            <a:extLst>
              <a:ext uri="{FF2B5EF4-FFF2-40B4-BE49-F238E27FC236}">
                <a16:creationId xmlns:a16="http://schemas.microsoft.com/office/drawing/2014/main" id="{B4CA7F75-4A4B-47F8-84B7-5032E9F3E886}"/>
              </a:ext>
            </a:extLst>
          </p:cNvPr>
          <p:cNvCxnSpPr/>
          <p:nvPr/>
        </p:nvCxnSpPr>
        <p:spPr>
          <a:xfrm>
            <a:off x="5000368" y="4072924"/>
            <a:ext cx="149104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74045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4B95BF0-D240-614A-ADC1-44B6F942A490}"/>
              </a:ext>
              <a:ext uri="{C183D7F6-B498-43B3-948B-1728B52AA6E4}">
                <adec:decorative xmlns:adec="http://schemas.microsoft.com/office/drawing/2017/decorative" val="1"/>
              </a:ext>
            </a:extLst>
          </p:cNvPr>
          <p:cNvSpPr/>
          <p:nvPr/>
        </p:nvSpPr>
        <p:spPr>
          <a:xfrm>
            <a:off x="0" y="0"/>
            <a:ext cx="12192000" cy="1705970"/>
          </a:xfrm>
          <a:prstGeom prst="rect">
            <a:avLst/>
          </a:prstGeom>
          <a:solidFill>
            <a:srgbClr val="880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174982-D25A-5F45-9A9D-E59C8B9B61BF}"/>
              </a:ext>
            </a:extLst>
          </p:cNvPr>
          <p:cNvSpPr>
            <a:spLocks noGrp="1"/>
          </p:cNvSpPr>
          <p:nvPr>
            <p:ph type="title"/>
          </p:nvPr>
        </p:nvSpPr>
        <p:spPr>
          <a:xfrm>
            <a:off x="838200" y="296885"/>
            <a:ext cx="10515600" cy="1325563"/>
          </a:xfrm>
        </p:spPr>
        <p:txBody>
          <a:bodyPr>
            <a:normAutofit/>
          </a:bodyPr>
          <a:lstStyle/>
          <a:p>
            <a:r>
              <a:rPr lang="en-US" sz="6000" b="1" dirty="0">
                <a:solidFill>
                  <a:schemeClr val="bg1"/>
                </a:solidFill>
                <a:latin typeface="Arial" panose="020B0604020202020204" pitchFamily="34" charset="0"/>
                <a:cs typeface="Arial" panose="020B0604020202020204" pitchFamily="34" charset="0"/>
              </a:rPr>
              <a:t> Tax Filing Deadlines</a:t>
            </a:r>
            <a:endParaRPr lang="en-US" sz="6000" dirty="0">
              <a:solidFill>
                <a:schemeClr val="bg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1EFEBE78-1988-224C-93D2-E1C41D30114B}"/>
              </a:ext>
            </a:extLst>
          </p:cNvPr>
          <p:cNvSpPr>
            <a:spLocks noGrp="1"/>
          </p:cNvSpPr>
          <p:nvPr>
            <p:ph idx="1"/>
          </p:nvPr>
        </p:nvSpPr>
        <p:spPr>
          <a:xfrm>
            <a:off x="593124" y="2043993"/>
            <a:ext cx="10760676" cy="4351338"/>
          </a:xfrm>
        </p:spPr>
        <p:txBody>
          <a:bodyPr>
            <a:normAutofit/>
          </a:bodyPr>
          <a:lstStyle/>
          <a:p>
            <a:pPr marL="0" indent="0">
              <a:buNone/>
            </a:pPr>
            <a:r>
              <a:rPr lang="en-US" sz="2500" dirty="0"/>
              <a:t>This refers to that date that you must have completed your forms and have mailed them to the Internal Revenue Service (IRS).  The envelop that you have mailed must be stamped by the US Post Office with this date or sooner. </a:t>
            </a:r>
          </a:p>
          <a:p>
            <a:pPr marL="0" indent="0">
              <a:buNone/>
            </a:pPr>
            <a:endParaRPr lang="en-US" sz="2500" dirty="0"/>
          </a:p>
          <a:p>
            <a:pPr marL="0" indent="0">
              <a:buNone/>
            </a:pPr>
            <a:r>
              <a:rPr lang="en-US" sz="2500" dirty="0"/>
              <a:t>April 18, 2022  (if you had income in 2021)  </a:t>
            </a:r>
            <a:r>
              <a:rPr lang="en-US" sz="2000" dirty="0"/>
              <a:t>usually Form 1040 NR or Form 1040NR-EZ and 						 Form 8843</a:t>
            </a:r>
          </a:p>
          <a:p>
            <a:pPr marL="0" indent="0">
              <a:buNone/>
            </a:pPr>
            <a:r>
              <a:rPr lang="en-US" sz="2500" dirty="0"/>
              <a:t> or </a:t>
            </a:r>
          </a:p>
          <a:p>
            <a:pPr marL="0" indent="0">
              <a:buNone/>
            </a:pPr>
            <a:r>
              <a:rPr lang="en-US" sz="2500" dirty="0"/>
              <a:t>June 15, 2022 (if you have NO income in 2021)  </a:t>
            </a:r>
            <a:r>
              <a:rPr lang="en-US" sz="2000" dirty="0"/>
              <a:t>Form 8843</a:t>
            </a:r>
          </a:p>
          <a:p>
            <a:pPr marL="0" indent="0">
              <a:buNone/>
            </a:pPr>
            <a:endParaRPr lang="en-US" sz="2500" dirty="0"/>
          </a:p>
        </p:txBody>
      </p:sp>
    </p:spTree>
    <p:extLst>
      <p:ext uri="{BB962C8B-B14F-4D97-AF65-F5344CB8AC3E}">
        <p14:creationId xmlns:p14="http://schemas.microsoft.com/office/powerpoint/2010/main" val="2420155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4B95BF0-D240-614A-ADC1-44B6F942A490}"/>
              </a:ext>
              <a:ext uri="{C183D7F6-B498-43B3-948B-1728B52AA6E4}">
                <adec:decorative xmlns:adec="http://schemas.microsoft.com/office/drawing/2017/decorative" val="1"/>
              </a:ext>
            </a:extLst>
          </p:cNvPr>
          <p:cNvSpPr/>
          <p:nvPr/>
        </p:nvSpPr>
        <p:spPr>
          <a:xfrm>
            <a:off x="0" y="0"/>
            <a:ext cx="12192000" cy="1705970"/>
          </a:xfrm>
          <a:prstGeom prst="rect">
            <a:avLst/>
          </a:prstGeom>
          <a:solidFill>
            <a:srgbClr val="880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174982-D25A-5F45-9A9D-E59C8B9B61BF}"/>
              </a:ext>
            </a:extLst>
          </p:cNvPr>
          <p:cNvSpPr>
            <a:spLocks noGrp="1"/>
          </p:cNvSpPr>
          <p:nvPr>
            <p:ph type="title"/>
          </p:nvPr>
        </p:nvSpPr>
        <p:spPr>
          <a:xfrm>
            <a:off x="838200" y="296885"/>
            <a:ext cx="10515600" cy="1325563"/>
          </a:xfrm>
        </p:spPr>
        <p:txBody>
          <a:bodyPr>
            <a:normAutofit fontScale="90000"/>
          </a:bodyPr>
          <a:lstStyle/>
          <a:p>
            <a:r>
              <a:rPr lang="en-US" sz="6000" b="1" dirty="0">
                <a:solidFill>
                  <a:schemeClr val="bg1"/>
                </a:solidFill>
                <a:latin typeface="Arial" panose="020B0604020202020204" pitchFamily="34" charset="0"/>
                <a:cs typeface="Arial" panose="020B0604020202020204" pitchFamily="34" charset="0"/>
              </a:rPr>
              <a:t>Nonresident vs. Resident for Tax Purposes</a:t>
            </a:r>
            <a:endParaRPr lang="en-US" sz="6000" dirty="0">
              <a:solidFill>
                <a:schemeClr val="bg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1EFEBE78-1988-224C-93D2-E1C41D30114B}"/>
              </a:ext>
            </a:extLst>
          </p:cNvPr>
          <p:cNvSpPr>
            <a:spLocks noGrp="1"/>
          </p:cNvSpPr>
          <p:nvPr>
            <p:ph idx="1"/>
          </p:nvPr>
        </p:nvSpPr>
        <p:spPr>
          <a:xfrm>
            <a:off x="593124" y="2043993"/>
            <a:ext cx="10760676" cy="4351338"/>
          </a:xfrm>
        </p:spPr>
        <p:txBody>
          <a:bodyPr>
            <a:normAutofit lnSpcReduction="10000"/>
          </a:bodyPr>
          <a:lstStyle/>
          <a:p>
            <a:pPr marL="0" indent="0">
              <a:buNone/>
            </a:pPr>
            <a:r>
              <a:rPr lang="en-US" sz="2500" dirty="0"/>
              <a:t>Your tax residency (whether you are a nonresident alien or a resident alien for tax purposes) determines how you are taxed and which tax forms you need to fill out. </a:t>
            </a:r>
          </a:p>
          <a:p>
            <a:pPr marL="0" indent="0">
              <a:buNone/>
            </a:pPr>
            <a:r>
              <a:rPr lang="en-US" sz="2500" dirty="0"/>
              <a:t>You can find out more about tax residency on the IRS “Introduction to Residency Under U.S. Tax Law” page and in IRS Publication 519. </a:t>
            </a:r>
          </a:p>
          <a:p>
            <a:pPr marL="0" indent="0">
              <a:buNone/>
            </a:pPr>
            <a:endParaRPr lang="en-US" sz="2500" dirty="0"/>
          </a:p>
          <a:p>
            <a:pPr marL="0" indent="0">
              <a:buNone/>
            </a:pPr>
            <a:r>
              <a:rPr lang="en-US" sz="2500" dirty="0"/>
              <a:t>In general, students in F status are considered nonresident aliens for tax purposes for the first five calendar years of their stay in the U.S. This is general guideline only. </a:t>
            </a:r>
          </a:p>
          <a:p>
            <a:pPr marL="0" indent="0">
              <a:buNone/>
            </a:pPr>
            <a:endParaRPr lang="en-US" sz="2500" dirty="0"/>
          </a:p>
          <a:p>
            <a:pPr marL="0" indent="0">
              <a:buNone/>
            </a:pPr>
            <a:r>
              <a:rPr lang="en-US" sz="2500" dirty="0"/>
              <a:t>See: </a:t>
            </a:r>
            <a:r>
              <a:rPr lang="en-US" sz="2500" dirty="0">
                <a:hlinkClick r:id="rId2"/>
              </a:rPr>
              <a:t>https://www.irs.gov/individuals/international-taxpayers/exempt-individual-who-is-a-student</a:t>
            </a:r>
            <a:r>
              <a:rPr lang="en-US" sz="2500" dirty="0"/>
              <a:t> </a:t>
            </a:r>
          </a:p>
        </p:txBody>
      </p:sp>
    </p:spTree>
    <p:extLst>
      <p:ext uri="{BB962C8B-B14F-4D97-AF65-F5344CB8AC3E}">
        <p14:creationId xmlns:p14="http://schemas.microsoft.com/office/powerpoint/2010/main" val="10512851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4B95BF0-D240-614A-ADC1-44B6F942A490}"/>
              </a:ext>
              <a:ext uri="{C183D7F6-B498-43B3-948B-1728B52AA6E4}">
                <adec:decorative xmlns:adec="http://schemas.microsoft.com/office/drawing/2017/decorative" val="1"/>
              </a:ext>
            </a:extLst>
          </p:cNvPr>
          <p:cNvSpPr/>
          <p:nvPr/>
        </p:nvSpPr>
        <p:spPr>
          <a:xfrm>
            <a:off x="0" y="0"/>
            <a:ext cx="12192000" cy="1705970"/>
          </a:xfrm>
          <a:prstGeom prst="rect">
            <a:avLst/>
          </a:prstGeom>
          <a:solidFill>
            <a:srgbClr val="880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174982-D25A-5F45-9A9D-E59C8B9B61BF}"/>
              </a:ext>
            </a:extLst>
          </p:cNvPr>
          <p:cNvSpPr>
            <a:spLocks noGrp="1"/>
          </p:cNvSpPr>
          <p:nvPr>
            <p:ph type="title"/>
          </p:nvPr>
        </p:nvSpPr>
        <p:spPr>
          <a:xfrm>
            <a:off x="838200" y="296885"/>
            <a:ext cx="10515600" cy="1325563"/>
          </a:xfrm>
        </p:spPr>
        <p:txBody>
          <a:bodyPr>
            <a:normAutofit/>
          </a:bodyPr>
          <a:lstStyle/>
          <a:p>
            <a:r>
              <a:rPr lang="en-US" sz="6000" b="1" dirty="0">
                <a:solidFill>
                  <a:schemeClr val="bg1"/>
                </a:solidFill>
                <a:latin typeface="Arial" panose="020B0604020202020204" pitchFamily="34" charset="0"/>
                <a:cs typeface="Arial" panose="020B0604020202020204" pitchFamily="34" charset="0"/>
              </a:rPr>
              <a:t>Non-resident Taxes</a:t>
            </a:r>
            <a:endParaRPr lang="en-US" sz="6000" dirty="0">
              <a:solidFill>
                <a:schemeClr val="bg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1EFEBE78-1988-224C-93D2-E1C41D30114B}"/>
              </a:ext>
            </a:extLst>
          </p:cNvPr>
          <p:cNvSpPr>
            <a:spLocks noGrp="1"/>
          </p:cNvSpPr>
          <p:nvPr>
            <p:ph idx="1"/>
          </p:nvPr>
        </p:nvSpPr>
        <p:spPr>
          <a:xfrm>
            <a:off x="593124" y="2043993"/>
            <a:ext cx="10760676" cy="4351338"/>
          </a:xfrm>
        </p:spPr>
        <p:txBody>
          <a:bodyPr/>
          <a:lstStyle/>
          <a:p>
            <a:pPr marL="0" indent="0">
              <a:buNone/>
            </a:pPr>
            <a:r>
              <a:rPr lang="en-US" dirty="0">
                <a:hlinkClick r:id="rId2"/>
              </a:rPr>
              <a:t>http://www.irs.gov/Individuals/International-Taxpayers/Foreign-Students-and-Scholars</a:t>
            </a:r>
            <a:r>
              <a:rPr lang="en-US" dirty="0"/>
              <a:t> </a:t>
            </a:r>
          </a:p>
          <a:p>
            <a:pPr marL="0" indent="0">
              <a:buNone/>
            </a:pPr>
            <a:r>
              <a:rPr lang="en-US" dirty="0"/>
              <a:t>It is an obligation to file taxes each year.</a:t>
            </a:r>
          </a:p>
          <a:p>
            <a:pPr marL="0" indent="0">
              <a:buNone/>
            </a:pPr>
            <a:endParaRPr lang="en-US" dirty="0"/>
          </a:p>
        </p:txBody>
      </p:sp>
      <p:pic>
        <p:nvPicPr>
          <p:cNvPr id="5" name="Picture 4">
            <a:extLst>
              <a:ext uri="{FF2B5EF4-FFF2-40B4-BE49-F238E27FC236}">
                <a16:creationId xmlns:a16="http://schemas.microsoft.com/office/drawing/2014/main" id="{DECF6713-6B29-4415-B6B4-BC89FBCCB011}"/>
              </a:ext>
            </a:extLst>
          </p:cNvPr>
          <p:cNvPicPr>
            <a:picLocks noChangeAspect="1"/>
          </p:cNvPicPr>
          <p:nvPr/>
        </p:nvPicPr>
        <p:blipFill>
          <a:blip r:embed="rId3"/>
          <a:stretch>
            <a:fillRect/>
          </a:stretch>
        </p:blipFill>
        <p:spPr>
          <a:xfrm>
            <a:off x="720038" y="3429000"/>
            <a:ext cx="9582150" cy="3238500"/>
          </a:xfrm>
          <a:prstGeom prst="rect">
            <a:avLst/>
          </a:prstGeom>
        </p:spPr>
      </p:pic>
    </p:spTree>
    <p:extLst>
      <p:ext uri="{BB962C8B-B14F-4D97-AF65-F5344CB8AC3E}">
        <p14:creationId xmlns:p14="http://schemas.microsoft.com/office/powerpoint/2010/main" val="240404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4B95BF0-D240-614A-ADC1-44B6F942A490}"/>
              </a:ext>
              <a:ext uri="{C183D7F6-B498-43B3-948B-1728B52AA6E4}">
                <adec:decorative xmlns:adec="http://schemas.microsoft.com/office/drawing/2017/decorative" val="1"/>
              </a:ext>
            </a:extLst>
          </p:cNvPr>
          <p:cNvSpPr/>
          <p:nvPr/>
        </p:nvSpPr>
        <p:spPr>
          <a:xfrm>
            <a:off x="0" y="0"/>
            <a:ext cx="12192000" cy="1705970"/>
          </a:xfrm>
          <a:prstGeom prst="rect">
            <a:avLst/>
          </a:prstGeom>
          <a:solidFill>
            <a:srgbClr val="880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174982-D25A-5F45-9A9D-E59C8B9B61BF}"/>
              </a:ext>
            </a:extLst>
          </p:cNvPr>
          <p:cNvSpPr>
            <a:spLocks noGrp="1"/>
          </p:cNvSpPr>
          <p:nvPr>
            <p:ph type="title"/>
          </p:nvPr>
        </p:nvSpPr>
        <p:spPr>
          <a:xfrm>
            <a:off x="838200" y="296885"/>
            <a:ext cx="10515600" cy="1325563"/>
          </a:xfrm>
        </p:spPr>
        <p:txBody>
          <a:bodyPr>
            <a:normAutofit/>
          </a:bodyPr>
          <a:lstStyle/>
          <a:p>
            <a:r>
              <a:rPr lang="en-US" sz="6000" b="1" dirty="0">
                <a:solidFill>
                  <a:schemeClr val="bg1"/>
                </a:solidFill>
                <a:latin typeface="Arial" panose="020B0604020202020204" pitchFamily="34" charset="0"/>
                <a:cs typeface="Arial" panose="020B0604020202020204" pitchFamily="34" charset="0"/>
              </a:rPr>
              <a:t>Non-resident Taxes</a:t>
            </a:r>
            <a:endParaRPr lang="en-US" sz="6000" dirty="0">
              <a:solidFill>
                <a:schemeClr val="bg1"/>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1433FB25-2CD5-4E37-BD8C-54B1BE568EBC}"/>
              </a:ext>
            </a:extLst>
          </p:cNvPr>
          <p:cNvSpPr/>
          <p:nvPr/>
        </p:nvSpPr>
        <p:spPr>
          <a:xfrm>
            <a:off x="2833816" y="2385018"/>
            <a:ext cx="6096000" cy="2862322"/>
          </a:xfrm>
          <a:prstGeom prst="rect">
            <a:avLst/>
          </a:prstGeom>
        </p:spPr>
        <p:txBody>
          <a:bodyPr>
            <a:spAutoFit/>
          </a:bodyPr>
          <a:lstStyle/>
          <a:p>
            <a:r>
              <a:rPr lang="en-US" dirty="0">
                <a:latin typeface="BookAntiqua"/>
              </a:rPr>
              <a:t>Penalties for noncompliance with the filing requirement can include:</a:t>
            </a:r>
          </a:p>
          <a:p>
            <a:r>
              <a:rPr lang="en-US" dirty="0">
                <a:latin typeface="ArialMT"/>
              </a:rPr>
              <a:t>• </a:t>
            </a:r>
            <a:r>
              <a:rPr lang="en-US" dirty="0">
                <a:latin typeface="BookAntiqua"/>
              </a:rPr>
              <a:t>Future requests for change of status (especially to Permanent Resident) may be denied;</a:t>
            </a:r>
          </a:p>
          <a:p>
            <a:r>
              <a:rPr lang="en-US" dirty="0">
                <a:latin typeface="ArialMT"/>
              </a:rPr>
              <a:t>• </a:t>
            </a:r>
            <a:r>
              <a:rPr lang="en-US" dirty="0">
                <a:latin typeface="BookAntiqua"/>
              </a:rPr>
              <a:t>Visa renewals at American Consulates/Embassies may be denied;</a:t>
            </a:r>
          </a:p>
          <a:p>
            <a:r>
              <a:rPr lang="en-US" dirty="0">
                <a:latin typeface="ArialMT"/>
              </a:rPr>
              <a:t>• </a:t>
            </a:r>
            <a:r>
              <a:rPr lang="en-US" dirty="0">
                <a:latin typeface="BookAntiqua"/>
              </a:rPr>
              <a:t>Fines and interest will be assessed when money is owed to the IRS.</a:t>
            </a:r>
          </a:p>
          <a:p>
            <a:r>
              <a:rPr lang="en-US" dirty="0">
                <a:latin typeface="ArialMT"/>
              </a:rPr>
              <a:t>• </a:t>
            </a:r>
            <a:r>
              <a:rPr lang="en-US" dirty="0">
                <a:latin typeface="BookAntiqua"/>
              </a:rPr>
              <a:t>If filed more than 3 years late, a refund will not be remitted by the IRS to the taxpayer</a:t>
            </a:r>
            <a:endParaRPr lang="en-US" dirty="0"/>
          </a:p>
        </p:txBody>
      </p:sp>
    </p:spTree>
    <p:extLst>
      <p:ext uri="{BB962C8B-B14F-4D97-AF65-F5344CB8AC3E}">
        <p14:creationId xmlns:p14="http://schemas.microsoft.com/office/powerpoint/2010/main" val="37670626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4B95BF0-D240-614A-ADC1-44B6F942A490}"/>
              </a:ext>
              <a:ext uri="{C183D7F6-B498-43B3-948B-1728B52AA6E4}">
                <adec:decorative xmlns:adec="http://schemas.microsoft.com/office/drawing/2017/decorative" val="1"/>
              </a:ext>
            </a:extLst>
          </p:cNvPr>
          <p:cNvSpPr/>
          <p:nvPr/>
        </p:nvSpPr>
        <p:spPr>
          <a:xfrm>
            <a:off x="0" y="0"/>
            <a:ext cx="12192000" cy="1705970"/>
          </a:xfrm>
          <a:prstGeom prst="rect">
            <a:avLst/>
          </a:prstGeom>
          <a:solidFill>
            <a:srgbClr val="880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174982-D25A-5F45-9A9D-E59C8B9B61BF}"/>
              </a:ext>
            </a:extLst>
          </p:cNvPr>
          <p:cNvSpPr>
            <a:spLocks noGrp="1"/>
          </p:cNvSpPr>
          <p:nvPr>
            <p:ph type="title"/>
          </p:nvPr>
        </p:nvSpPr>
        <p:spPr>
          <a:xfrm>
            <a:off x="838200" y="296885"/>
            <a:ext cx="10515600" cy="1325563"/>
          </a:xfrm>
        </p:spPr>
        <p:txBody>
          <a:bodyPr>
            <a:normAutofit/>
          </a:bodyPr>
          <a:lstStyle/>
          <a:p>
            <a:r>
              <a:rPr lang="en-US" sz="6000" b="1" dirty="0">
                <a:solidFill>
                  <a:schemeClr val="bg1"/>
                </a:solidFill>
                <a:latin typeface="Arial" panose="020B0604020202020204" pitchFamily="34" charset="0"/>
                <a:cs typeface="Arial" panose="020B0604020202020204" pitchFamily="34" charset="0"/>
              </a:rPr>
              <a:t>Non-resident Taxes</a:t>
            </a:r>
            <a:endParaRPr lang="en-US" sz="6000" dirty="0">
              <a:solidFill>
                <a:schemeClr val="bg1"/>
              </a:solidFill>
              <a:latin typeface="Arial" panose="020B0604020202020204" pitchFamily="34" charset="0"/>
              <a:cs typeface="Arial" panose="020B0604020202020204" pitchFamily="34" charset="0"/>
            </a:endParaRPr>
          </a:p>
        </p:txBody>
      </p:sp>
      <p:pic>
        <p:nvPicPr>
          <p:cNvPr id="5" name="Content Placeholder 4">
            <a:extLst>
              <a:ext uri="{FF2B5EF4-FFF2-40B4-BE49-F238E27FC236}">
                <a16:creationId xmlns:a16="http://schemas.microsoft.com/office/drawing/2014/main" id="{10300F07-4ED7-4749-B5E0-A61369DC4868}"/>
              </a:ext>
            </a:extLst>
          </p:cNvPr>
          <p:cNvPicPr>
            <a:picLocks noGrp="1" noChangeAspect="1"/>
          </p:cNvPicPr>
          <p:nvPr>
            <p:ph idx="1"/>
          </p:nvPr>
        </p:nvPicPr>
        <p:blipFill>
          <a:blip r:embed="rId2"/>
          <a:stretch>
            <a:fillRect/>
          </a:stretch>
        </p:blipFill>
        <p:spPr>
          <a:xfrm>
            <a:off x="2581849" y="2044700"/>
            <a:ext cx="7028301" cy="4351338"/>
          </a:xfrm>
          <a:prstGeom prst="rect">
            <a:avLst/>
          </a:prstGeom>
        </p:spPr>
      </p:pic>
    </p:spTree>
    <p:extLst>
      <p:ext uri="{BB962C8B-B14F-4D97-AF65-F5344CB8AC3E}">
        <p14:creationId xmlns:p14="http://schemas.microsoft.com/office/powerpoint/2010/main" val="27132932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TotalTime>
  <Words>1199</Words>
  <Application>Microsoft Office PowerPoint</Application>
  <PresentationFormat>Widescreen</PresentationFormat>
  <Paragraphs>116</Paragraphs>
  <Slides>22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ArialMT</vt:lpstr>
      <vt:lpstr>BookAntiqua</vt:lpstr>
      <vt:lpstr>Calibri</vt:lpstr>
      <vt:lpstr>Calibri Light</vt:lpstr>
      <vt:lpstr>Verdana</vt:lpstr>
      <vt:lpstr>Office Theme</vt:lpstr>
      <vt:lpstr>Taxes in the USA</vt:lpstr>
      <vt:lpstr> Tax Disclaimer</vt:lpstr>
      <vt:lpstr> Tax Vocabulary</vt:lpstr>
      <vt:lpstr> Filing Requirement</vt:lpstr>
      <vt:lpstr> Tax Filing Deadlines</vt:lpstr>
      <vt:lpstr>Nonresident vs. Resident for Tax Purposes</vt:lpstr>
      <vt:lpstr>Non-resident Taxes</vt:lpstr>
      <vt:lpstr>Non-resident Taxes</vt:lpstr>
      <vt:lpstr>Non-resident Taxes</vt:lpstr>
      <vt:lpstr>Non-resident Taxes</vt:lpstr>
      <vt:lpstr>Non-resident Taxes</vt:lpstr>
      <vt:lpstr>Non-resident Taxes- Basic Forms</vt:lpstr>
      <vt:lpstr>Non-resident Taxes: Form 8843</vt:lpstr>
      <vt:lpstr>Non-resident Taxes: Form 8843 Continued</vt:lpstr>
      <vt:lpstr>Non-resident Taxes IRS Form 1040NR  (non-resident)</vt:lpstr>
      <vt:lpstr>Non-resident Taxes IRS Form 1040NR  (non-resident) Continued</vt:lpstr>
      <vt:lpstr>Non-resident Taxes  Filing Dates</vt:lpstr>
      <vt:lpstr>Non-resident Taxes</vt:lpstr>
      <vt:lpstr>Non-resident Taxes</vt:lpstr>
      <vt:lpstr>Non-resident Taxes</vt:lpstr>
      <vt:lpstr>Non-resident Taxes</vt:lpstr>
      <vt:lpstr>Non-resident Taxes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Taxes in the USA</dc:title>
  <dc:creator>Yazdani, Linda</dc:creator>
  <cp:lastModifiedBy>Yazdani, Linda</cp:lastModifiedBy>
  <cp:revision>16</cp:revision>
  <dcterms:created xsi:type="dcterms:W3CDTF">2021-02-16T20:51:01Z</dcterms:created>
  <dcterms:modified xsi:type="dcterms:W3CDTF">2022-03-04T22:35:13Z</dcterms:modified>
</cp:coreProperties>
</file>